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7"/>
  </p:notesMasterIdLst>
  <p:handoutMasterIdLst>
    <p:handoutMasterId r:id="rId48"/>
  </p:handoutMasterIdLst>
  <p:sldIdLst>
    <p:sldId id="394" r:id="rId3"/>
    <p:sldId id="466" r:id="rId4"/>
    <p:sldId id="500" r:id="rId5"/>
    <p:sldId id="506" r:id="rId6"/>
    <p:sldId id="501" r:id="rId7"/>
    <p:sldId id="516" r:id="rId8"/>
    <p:sldId id="517" r:id="rId9"/>
    <p:sldId id="544" r:id="rId10"/>
    <p:sldId id="502" r:id="rId11"/>
    <p:sldId id="542" r:id="rId12"/>
    <p:sldId id="543" r:id="rId13"/>
    <p:sldId id="507" r:id="rId14"/>
    <p:sldId id="508" r:id="rId15"/>
    <p:sldId id="521" r:id="rId16"/>
    <p:sldId id="545" r:id="rId17"/>
    <p:sldId id="520" r:id="rId18"/>
    <p:sldId id="510" r:id="rId19"/>
    <p:sldId id="523" r:id="rId20"/>
    <p:sldId id="524" r:id="rId21"/>
    <p:sldId id="511" r:id="rId22"/>
    <p:sldId id="546" r:id="rId23"/>
    <p:sldId id="526" r:id="rId24"/>
    <p:sldId id="527" r:id="rId25"/>
    <p:sldId id="513" r:id="rId26"/>
    <p:sldId id="530" r:id="rId27"/>
    <p:sldId id="529" r:id="rId28"/>
    <p:sldId id="547" r:id="rId29"/>
    <p:sldId id="531" r:id="rId30"/>
    <p:sldId id="515" r:id="rId31"/>
    <p:sldId id="549" r:id="rId32"/>
    <p:sldId id="548" r:id="rId33"/>
    <p:sldId id="532" r:id="rId34"/>
    <p:sldId id="533" r:id="rId35"/>
    <p:sldId id="534" r:id="rId36"/>
    <p:sldId id="535" r:id="rId37"/>
    <p:sldId id="536" r:id="rId38"/>
    <p:sldId id="537" r:id="rId39"/>
    <p:sldId id="538" r:id="rId40"/>
    <p:sldId id="539" r:id="rId41"/>
    <p:sldId id="540" r:id="rId42"/>
    <p:sldId id="541" r:id="rId43"/>
    <p:sldId id="442" r:id="rId44"/>
    <p:sldId id="352" r:id="rId45"/>
    <p:sldId id="393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98FC5B1-F0CF-4F8B-9B20-B51C2D354E38}">
          <p14:sldIdLst>
            <p14:sldId id="394"/>
            <p14:sldId id="466"/>
            <p14:sldId id="500"/>
          </p14:sldIdLst>
        </p14:section>
        <p14:section name="Object Composition" id="{F852846B-D0E8-4108-8113-3635EF84F628}">
          <p14:sldIdLst>
            <p14:sldId id="506"/>
            <p14:sldId id="501"/>
            <p14:sldId id="516"/>
            <p14:sldId id="517"/>
            <p14:sldId id="544"/>
            <p14:sldId id="502"/>
            <p14:sldId id="542"/>
            <p14:sldId id="543"/>
          </p14:sldIdLst>
        </p14:section>
        <p14:section name="Closures" id="{E0D5F467-0553-4467-AAA5-786B30BC133C}">
          <p14:sldIdLst>
            <p14:sldId id="507"/>
            <p14:sldId id="508"/>
            <p14:sldId id="521"/>
            <p14:sldId id="545"/>
            <p14:sldId id="520"/>
          </p14:sldIdLst>
        </p14:section>
        <p14:section name="Modules and Revealing Modules" id="{0963D563-114A-45B9-BDC8-09D47339CD44}">
          <p14:sldIdLst>
            <p14:sldId id="510"/>
            <p14:sldId id="523"/>
            <p14:sldId id="524"/>
            <p14:sldId id="511"/>
            <p14:sldId id="546"/>
            <p14:sldId id="526"/>
            <p14:sldId id="527"/>
          </p14:sldIdLst>
        </p14:section>
        <p14:section name="Object Inheritance and Prototypes" id="{948F9869-7E9F-4D60-ADCF-D7A480F40483}">
          <p14:sldIdLst>
            <p14:sldId id="513"/>
            <p14:sldId id="530"/>
            <p14:sldId id="529"/>
            <p14:sldId id="547"/>
            <p14:sldId id="531"/>
            <p14:sldId id="515"/>
            <p14:sldId id="549"/>
            <p14:sldId id="548"/>
          </p14:sldIdLst>
        </p14:section>
        <p14:section name="Objects Interacting with DOM" id="{B9F03E59-2B4E-474D-AA28-D634020160CB}">
          <p14:sldIdLst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</p14:sldIdLst>
        </p14:section>
        <p14:section name="Conclusion" id="{CB074CC9-2254-48B8-A34D-AEC2D3EB239A}">
          <p14:sldIdLst>
            <p14:sldId id="540"/>
            <p14:sldId id="541"/>
            <p14:sldId id="442"/>
            <p14:sldId id="352"/>
            <p14:sldId id="39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F0A22E"/>
    <a:srgbClr val="B0761F"/>
    <a:srgbClr val="F8DC9E"/>
    <a:srgbClr val="FBEEDC"/>
    <a:srgbClr val="FBEEC9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100" d="100"/>
          <a:sy n="100" d="100"/>
        </p:scale>
        <p:origin x="-102" y="-6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10/25/2016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503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06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72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029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97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10/25/2016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8120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4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34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4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3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3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dvanced" TargetMode="External"/><Relationship Id="rId21" Type="http://schemas.openxmlformats.org/officeDocument/2006/relationships/image" Target="../media/image35.png"/><Relationship Id="rId7" Type="http://schemas.openxmlformats.org/officeDocument/2006/relationships/image" Target="../media/image2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23" Type="http://schemas.openxmlformats.org/officeDocument/2006/relationships/image" Target="../media/image3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9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Object Composition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3"/>
            <a:ext cx="8125251" cy="1334111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Closures, Revealing Module Pattern, Object Inheritance, Prototypes</a:t>
            </a:r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24108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64007" y="3640727"/>
            <a:ext cx="1875834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Composition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66778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4727" y="3215384"/>
            <a:ext cx="4151736" cy="2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Order Rectangles by Size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7236" y="1133272"/>
            <a:ext cx="10671176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600" noProof="1">
                <a:solidFill>
                  <a:srgbClr val="FBEEDC"/>
                </a:solidFill>
              </a:rPr>
              <a:t>function createRect(width, height) 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let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>
                <a:solidFill>
                  <a:srgbClr val="FBEEDC"/>
                </a:solidFill>
              </a:rPr>
              <a:t> = 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sz="2600" noProof="1">
                <a:solidFill>
                  <a:srgbClr val="FBEEDC"/>
                </a:solidFill>
              </a:rPr>
              <a:t>: width,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600" noProof="1">
                <a:solidFill>
                  <a:srgbClr val="FBEEDC"/>
                </a:solidFill>
              </a:rPr>
              <a:t>: height,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area</a:t>
            </a:r>
            <a:r>
              <a:rPr lang="en-US" sz="2600" noProof="1">
                <a:solidFill>
                  <a:srgbClr val="FBEEDC"/>
                </a:solidFill>
              </a:rPr>
              <a:t>: () =&gt;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>
                <a:solidFill>
                  <a:srgbClr val="FBEEDC"/>
                </a:solidFill>
              </a:rPr>
              <a:t>.width *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>
                <a:solidFill>
                  <a:srgbClr val="FBEEDC"/>
                </a:solidFill>
              </a:rPr>
              <a:t>.height,</a:t>
            </a:r>
          </a:p>
          <a:p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</a:rPr>
              <a:t>    compareTo</a:t>
            </a:r>
            <a:r>
              <a:rPr lang="en-US" sz="2600" noProof="1">
                <a:solidFill>
                  <a:srgbClr val="FBEEDC"/>
                </a:solidFill>
              </a:rPr>
              <a:t>: function(other) 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  let result = </a:t>
            </a: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600" noProof="1" smtClean="0">
                <a:solidFill>
                  <a:srgbClr val="FBEEDC"/>
                </a:solidFill>
              </a:rPr>
              <a:t>.area</a:t>
            </a:r>
            <a:r>
              <a:rPr lang="en-US" sz="2600" noProof="1">
                <a:solidFill>
                  <a:srgbClr val="FBEEDC"/>
                </a:solidFill>
              </a:rPr>
              <a:t>() - </a:t>
            </a: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 smtClean="0">
                <a:solidFill>
                  <a:srgbClr val="FBEEDC"/>
                </a:solidFill>
              </a:rPr>
              <a:t>.area</a:t>
            </a:r>
            <a:r>
              <a:rPr lang="en-US" sz="2600" noProof="1">
                <a:solidFill>
                  <a:srgbClr val="FBEEDC"/>
                </a:solidFill>
              </a:rPr>
              <a:t>();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  return result || </a:t>
            </a:r>
            <a:r>
              <a:rPr lang="en-US" sz="2600" noProof="1" smtClean="0">
                <a:solidFill>
                  <a:srgbClr val="FBEEDC"/>
                </a:solidFill>
              </a:rPr>
              <a:t>(</a:t>
            </a: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600" noProof="1" smtClean="0">
                <a:solidFill>
                  <a:srgbClr val="FBEEDC"/>
                </a:solidFill>
              </a:rPr>
              <a:t>.width </a:t>
            </a:r>
            <a:r>
              <a:rPr lang="en-US" sz="2600" noProof="1">
                <a:solidFill>
                  <a:srgbClr val="FBEEDC"/>
                </a:solidFill>
              </a:rPr>
              <a:t>- </a:t>
            </a: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 smtClean="0">
                <a:solidFill>
                  <a:srgbClr val="FBEEDC"/>
                </a:solidFill>
              </a:rPr>
              <a:t>.width</a:t>
            </a:r>
            <a:r>
              <a:rPr lang="en-US" sz="2600" noProof="1">
                <a:solidFill>
                  <a:srgbClr val="FBEEDC"/>
                </a:solidFill>
              </a:rPr>
              <a:t>);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}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};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return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}</a:t>
            </a:r>
            <a:endParaRPr lang="en-US" sz="2600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23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Order Rectangles by Size (2)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7236" y="1447800"/>
            <a:ext cx="10671176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</a:rPr>
              <a:t>orderRects</a:t>
            </a:r>
            <a:r>
              <a:rPr lang="en-US" sz="2800" noProof="1" smtClean="0">
                <a:solidFill>
                  <a:srgbClr val="FBEEDC"/>
                </a:solidFill>
              </a:rPr>
              <a:t>(rectsData)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let rects = [];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for (let [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800" noProof="1">
                <a:solidFill>
                  <a:srgbClr val="FBEEDC"/>
                </a:solidFill>
              </a:rPr>
              <a:t>] of rectsData) </a:t>
            </a:r>
            <a:r>
              <a:rPr lang="en-US" sz="2800" noProof="1" smtClean="0">
                <a:solidFill>
                  <a:srgbClr val="FBEEDC"/>
                </a:solidFill>
              </a:rPr>
              <a:t>{</a:t>
            </a:r>
          </a:p>
          <a:p>
            <a:r>
              <a:rPr lang="en-US" sz="2800" noProof="1" smtClean="0">
                <a:solidFill>
                  <a:srgbClr val="FBEEDC"/>
                </a:solidFill>
              </a:rPr>
              <a:t>    let rect = 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</a:rPr>
              <a:t>createRect</a:t>
            </a:r>
            <a:r>
              <a:rPr lang="en-US" sz="2800" noProof="1" smtClean="0">
                <a:solidFill>
                  <a:srgbClr val="FBEEDC"/>
                </a:solidFill>
              </a:rPr>
              <a:t>(width, height);</a:t>
            </a:r>
          </a:p>
          <a:p>
            <a:r>
              <a:rPr lang="en-US" sz="2800" noProof="1" smtClean="0">
                <a:solidFill>
                  <a:srgbClr val="FBEEDC"/>
                </a:solidFill>
              </a:rPr>
              <a:t>    rects.push(rect);</a:t>
            </a:r>
          </a:p>
          <a:p>
            <a:r>
              <a:rPr lang="en-US" sz="2800" noProof="1" smtClean="0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rects.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sort</a:t>
            </a:r>
            <a:r>
              <a:rPr lang="en-US" sz="2800" noProof="1">
                <a:solidFill>
                  <a:srgbClr val="FBEEDC"/>
                </a:solidFill>
              </a:rPr>
              <a:t>((a,b) =&gt; a.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compareTo</a:t>
            </a:r>
            <a:r>
              <a:rPr lang="en-US" sz="2800" noProof="1">
                <a:solidFill>
                  <a:srgbClr val="FBEEDC"/>
                </a:solidFill>
              </a:rPr>
              <a:t>(b));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 smtClean="0">
                <a:solidFill>
                  <a:srgbClr val="FBEEDC"/>
                </a:solidFill>
              </a:rPr>
              <a:t>return rects;</a:t>
            </a:r>
            <a:endParaRPr lang="en-US" sz="2800" noProof="1">
              <a:solidFill>
                <a:srgbClr val="FBEEDC"/>
              </a:solidFill>
            </a:endParaRP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005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42591" y="4956453"/>
            <a:ext cx="968878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orderRects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 4]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5, 3]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 4]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 5]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12, 1]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65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38893" y="4667656"/>
            <a:ext cx="9832319" cy="820600"/>
          </a:xfrm>
        </p:spPr>
        <p:txBody>
          <a:bodyPr/>
          <a:lstStyle/>
          <a:p>
            <a:r>
              <a:rPr lang="en-US" dirty="0"/>
              <a:t>Closures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38893" y="5565280"/>
            <a:ext cx="9832319" cy="688256"/>
          </a:xfrm>
        </p:spPr>
        <p:txBody>
          <a:bodyPr/>
          <a:lstStyle/>
          <a:p>
            <a:r>
              <a:rPr lang="en-US" dirty="0"/>
              <a:t>Enclosing Object State in a Function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446212" y="1371600"/>
            <a:ext cx="9220200" cy="2743200"/>
            <a:chOff x="1522412" y="1295400"/>
            <a:chExt cx="9220200" cy="2743200"/>
          </a:xfrm>
        </p:grpSpPr>
        <p:sp>
          <p:nvSpPr>
            <p:cNvPr id="2" name="Rectangle: Rounded Corners 1"/>
            <p:cNvSpPr/>
            <p:nvPr/>
          </p:nvSpPr>
          <p:spPr>
            <a:xfrm>
              <a:off x="4636884" y="1295400"/>
              <a:ext cx="3124200" cy="27432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5865812" y="2286000"/>
              <a:ext cx="152400" cy="63797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6399211" y="2286000"/>
              <a:ext cx="76201" cy="63797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>
            <a:xfrm>
              <a:off x="1522412" y="2286000"/>
              <a:ext cx="2371862" cy="762000"/>
              <a:chOff x="445950" y="2286000"/>
              <a:chExt cx="2371862" cy="762000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45950" y="2286000"/>
                <a:ext cx="2371862" cy="762000"/>
              </a:xfrm>
              <a:prstGeom prst="roundRect">
                <a:avLst>
                  <a:gd name="adj" fmla="val 50000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227668" y="2524328"/>
                <a:ext cx="304800" cy="304800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cxnSp>
          <p:nvCxnSpPr>
            <p:cNvPr id="27" name="Straight Arrow Connector 26"/>
            <p:cNvCxnSpPr>
              <a:stCxn id="24" idx="6"/>
              <a:endCxn id="2" idx="1"/>
            </p:cNvCxnSpPr>
            <p:nvPr/>
          </p:nvCxnSpPr>
          <p:spPr>
            <a:xfrm flipV="1">
              <a:off x="3608930" y="2667000"/>
              <a:ext cx="1027954" cy="972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2" idx="6"/>
              <a:endCxn id="35" idx="1"/>
            </p:cNvCxnSpPr>
            <p:nvPr/>
          </p:nvCxnSpPr>
          <p:spPr>
            <a:xfrm>
              <a:off x="7122300" y="3304972"/>
              <a:ext cx="1334312" cy="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: Rounded Corners 34"/>
            <p:cNvSpPr/>
            <p:nvPr/>
          </p:nvSpPr>
          <p:spPr>
            <a:xfrm>
              <a:off x="8456612" y="2923972"/>
              <a:ext cx="2286000" cy="762000"/>
            </a:xfrm>
            <a:prstGeom prst="roundRect">
              <a:avLst>
                <a:gd name="adj" fmla="val 50000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function</a:t>
              </a:r>
            </a:p>
          </p:txBody>
        </p:sp>
        <p:sp>
          <p:nvSpPr>
            <p:cNvPr id="3" name="Rectangle: Rounded Corners 2"/>
            <p:cNvSpPr/>
            <p:nvPr/>
          </p:nvSpPr>
          <p:spPr>
            <a:xfrm>
              <a:off x="5027612" y="1600200"/>
              <a:ext cx="1695724" cy="6858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counter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064900" y="2923972"/>
              <a:ext cx="2286000" cy="762000"/>
              <a:chOff x="4531500" y="2923972"/>
              <a:chExt cx="2286000" cy="762000"/>
            </a:xfrm>
          </p:grpSpPr>
          <p:sp>
            <p:nvSpPr>
              <p:cNvPr id="4" name="Rectangle: Rounded Corners 3"/>
              <p:cNvSpPr/>
              <p:nvPr/>
            </p:nvSpPr>
            <p:spPr>
              <a:xfrm>
                <a:off x="4531500" y="2923972"/>
                <a:ext cx="2286000" cy="762000"/>
              </a:xfrm>
              <a:prstGeom prst="roundRect">
                <a:avLst>
                  <a:gd name="adj" fmla="val 50000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284100" y="3152572"/>
                <a:ext cx="304800" cy="304800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1" name="Rectangle: Rounded Corners 40"/>
            <p:cNvSpPr/>
            <p:nvPr/>
          </p:nvSpPr>
          <p:spPr>
            <a:xfrm>
              <a:off x="6723336" y="1600200"/>
              <a:ext cx="627564" cy="6858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10191380" y="3162300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3426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dirty="0"/>
              <a:t> ==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en-US" dirty="0"/>
              <a:t> maintained (closed) inside a function</a:t>
            </a:r>
          </a:p>
          <a:p>
            <a:pPr lvl="1"/>
            <a:r>
              <a:rPr lang="en-US" dirty="0"/>
              <a:t>Hidden from the outside world</a:t>
            </a:r>
          </a:p>
          <a:p>
            <a:r>
              <a:rPr lang="en-US" dirty="0"/>
              <a:t>Example: counter with closures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Closure?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912812" y="3216057"/>
            <a:ext cx="5791200" cy="31616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counterClosure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let counter = 0;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getNextCount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console.log(++counter);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getNextCount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085012" y="3216057"/>
            <a:ext cx="4114800" cy="31616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 count 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counterClosure();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1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2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4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5</a:t>
            </a:r>
          </a:p>
        </p:txBody>
      </p:sp>
    </p:spTree>
    <p:extLst>
      <p:ext uri="{BB962C8B-B14F-4D97-AF65-F5344CB8AC3E}">
        <p14:creationId xmlns:p14="http://schemas.microsoft.com/office/powerpoint/2010/main" val="173391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 – Shorter Syntax with IIFE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84212" y="1828800"/>
            <a:ext cx="5410201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 counter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function()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let num = 0;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function()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console.log(++num);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1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2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6491591" y="1828800"/>
            <a:ext cx="4936821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 counter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() =&gt;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let num = 0;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() =&gt; 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console.log(++num);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1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2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4</a:t>
            </a:r>
          </a:p>
        </p:txBody>
      </p:sp>
    </p:spTree>
    <p:extLst>
      <p:ext uri="{BB962C8B-B14F-4D97-AF65-F5344CB8AC3E}">
        <p14:creationId xmlns:p14="http://schemas.microsoft.com/office/powerpoint/2010/main" val="49620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3759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Using closures write a JS function to find the first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Fibonacci</a:t>
            </a:r>
            <a:r>
              <a:rPr lang="en-US" sz="3200" dirty="0"/>
              <a:t> numbers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Fibonacci with Closures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1979612" y="3456907"/>
            <a:ext cx="86117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3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1979612" y="4653457"/>
            <a:ext cx="86117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</a:t>
            </a:r>
          </a:p>
          <a:p>
            <a:r>
              <a:rPr lang="en-US" noProof="1"/>
              <a:t>1</a:t>
            </a:r>
          </a:p>
          <a:p>
            <a:r>
              <a:rPr lang="en-US" noProof="1"/>
              <a:t>2</a:t>
            </a:r>
          </a:p>
        </p:txBody>
      </p:sp>
      <p:sp>
        <p:nvSpPr>
          <p:cNvPr id="5" name="Arrow: Down 4"/>
          <p:cNvSpPr/>
          <p:nvPr/>
        </p:nvSpPr>
        <p:spPr>
          <a:xfrm>
            <a:off x="2263544" y="4151608"/>
            <a:ext cx="293312" cy="396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4037012" y="2964464"/>
            <a:ext cx="86117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4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4037012" y="4161014"/>
            <a:ext cx="861176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</a:t>
            </a:r>
          </a:p>
          <a:p>
            <a:r>
              <a:rPr lang="en-US" noProof="1"/>
              <a:t>1</a:t>
            </a:r>
          </a:p>
          <a:p>
            <a:r>
              <a:rPr lang="en-US" noProof="1"/>
              <a:t>2</a:t>
            </a:r>
          </a:p>
          <a:p>
            <a:r>
              <a:rPr lang="en-US" noProof="1"/>
              <a:t>3</a:t>
            </a:r>
          </a:p>
        </p:txBody>
      </p:sp>
      <p:sp>
        <p:nvSpPr>
          <p:cNvPr id="13" name="Arrow: Down 12"/>
          <p:cNvSpPr/>
          <p:nvPr/>
        </p:nvSpPr>
        <p:spPr>
          <a:xfrm>
            <a:off x="4320944" y="3659165"/>
            <a:ext cx="293312" cy="396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6079200" y="2472022"/>
            <a:ext cx="86117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5</a:t>
            </a: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6079200" y="3668572"/>
            <a:ext cx="861176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</a:t>
            </a:r>
          </a:p>
          <a:p>
            <a:r>
              <a:rPr lang="en-US" noProof="1"/>
              <a:t>1</a:t>
            </a:r>
          </a:p>
          <a:p>
            <a:r>
              <a:rPr lang="en-US" noProof="1"/>
              <a:t>2</a:t>
            </a:r>
          </a:p>
          <a:p>
            <a:r>
              <a:rPr lang="en-US" noProof="1"/>
              <a:t>3</a:t>
            </a:r>
          </a:p>
          <a:p>
            <a:r>
              <a:rPr lang="en-US" noProof="1"/>
              <a:t>5</a:t>
            </a:r>
          </a:p>
        </p:txBody>
      </p:sp>
      <p:sp>
        <p:nvSpPr>
          <p:cNvPr id="16" name="Arrow: Down 15"/>
          <p:cNvSpPr/>
          <p:nvPr/>
        </p:nvSpPr>
        <p:spPr>
          <a:xfrm>
            <a:off x="6363132" y="3166723"/>
            <a:ext cx="293312" cy="396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8540081" y="1981200"/>
            <a:ext cx="916488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12</a:t>
            </a:r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8016038" y="3176129"/>
            <a:ext cx="86117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</a:t>
            </a:r>
          </a:p>
          <a:p>
            <a:r>
              <a:rPr lang="en-US" noProof="1"/>
              <a:t>1</a:t>
            </a:r>
          </a:p>
          <a:p>
            <a:r>
              <a:rPr lang="en-US" noProof="1"/>
              <a:t>2</a:t>
            </a:r>
          </a:p>
          <a:p>
            <a:r>
              <a:rPr lang="en-US" noProof="1"/>
              <a:t>3</a:t>
            </a:r>
          </a:p>
          <a:p>
            <a:r>
              <a:rPr lang="en-US" noProof="1"/>
              <a:t>5</a:t>
            </a:r>
          </a:p>
          <a:p>
            <a:r>
              <a:rPr lang="en-US" noProof="1"/>
              <a:t>8</a:t>
            </a:r>
          </a:p>
        </p:txBody>
      </p:sp>
      <p:sp>
        <p:nvSpPr>
          <p:cNvPr id="19" name="Arrow: Down 18"/>
          <p:cNvSpPr/>
          <p:nvPr/>
        </p:nvSpPr>
        <p:spPr>
          <a:xfrm>
            <a:off x="8851669" y="2677277"/>
            <a:ext cx="293312" cy="396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8877213" y="3176129"/>
            <a:ext cx="1103399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13</a:t>
            </a:r>
          </a:p>
          <a:p>
            <a:r>
              <a:rPr lang="en-US" noProof="1"/>
              <a:t>21</a:t>
            </a:r>
          </a:p>
          <a:p>
            <a:r>
              <a:rPr lang="en-US" noProof="1"/>
              <a:t>34</a:t>
            </a:r>
          </a:p>
          <a:p>
            <a:r>
              <a:rPr lang="en-US" noProof="1"/>
              <a:t>55</a:t>
            </a:r>
          </a:p>
          <a:p>
            <a:r>
              <a:rPr lang="en-US" noProof="1"/>
              <a:t>89</a:t>
            </a:r>
          </a:p>
          <a:p>
            <a:r>
              <a:rPr lang="en-US" noProof="1"/>
              <a:t>144</a:t>
            </a:r>
          </a:p>
        </p:txBody>
      </p:sp>
    </p:spTree>
    <p:extLst>
      <p:ext uri="{BB962C8B-B14F-4D97-AF65-F5344CB8AC3E}">
        <p14:creationId xmlns:p14="http://schemas.microsoft.com/office/powerpoint/2010/main" val="1866267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Fibonacci with Closures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24" y="1143000"/>
            <a:ext cx="4059665" cy="4885165"/>
          </a:xfrm>
          <a:prstGeom prst="roundRect">
            <a:avLst>
              <a:gd name="adj" fmla="val 1576"/>
            </a:avLst>
          </a:prstGeom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799324" y="1143000"/>
            <a:ext cx="6057088" cy="4907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let fib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() =&gt; {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let f0 = 0, f1 = 1;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800" noProof="1">
                <a:solidFill>
                  <a:srgbClr val="FBEEDC"/>
                </a:solidFill>
              </a:rPr>
              <a:t> () =&gt; {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let oldf0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f0, oldf1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f1;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f0 = oldf1;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f1 = oldf0 + oldf1;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return oldf1;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85000"/>
              </a:lnSpc>
            </a:pPr>
            <a:r>
              <a:rPr lang="en-US" sz="2800" noProof="1" smtClean="0">
                <a:solidFill>
                  <a:srgbClr val="FBEEDC"/>
                </a:solidFill>
              </a:rPr>
              <a:t>}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 smtClean="0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sz="2800" noProof="1" smtClean="0">
                <a:solidFill>
                  <a:srgbClr val="FBEEDC"/>
                </a:solidFill>
              </a:rPr>
              <a:t>let fibNumbers = [];</a:t>
            </a:r>
            <a:endParaRPr lang="en-US" sz="2800" noProof="1">
              <a:solidFill>
                <a:srgbClr val="FBEEDC"/>
              </a:solidFill>
            </a:endParaRP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for (let i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1; i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&lt;=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800" noProof="1">
                <a:solidFill>
                  <a:srgbClr val="FBEEDC"/>
                </a:solidFill>
              </a:rPr>
              <a:t>; i++)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 smtClean="0">
                <a:solidFill>
                  <a:srgbClr val="FBEEDC"/>
                </a:solidFill>
              </a:rPr>
              <a:t>fibNumbers.push(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</a:rPr>
              <a:t>fib</a:t>
            </a:r>
            <a:r>
              <a:rPr lang="en-US" sz="2800" noProof="1" smtClean="0">
                <a:solidFill>
                  <a:srgbClr val="FBEEDC"/>
                </a:solidFill>
              </a:rPr>
              <a:t>());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r</a:t>
            </a:r>
            <a:r>
              <a:rPr lang="en-US" sz="2800" noProof="1" smtClean="0">
                <a:solidFill>
                  <a:srgbClr val="FBEEDC"/>
                </a:solidFill>
              </a:rPr>
              <a:t>eturn fibNumbers;</a:t>
            </a:r>
            <a:endParaRPr lang="en-US" sz="2800" noProof="1">
              <a:solidFill>
                <a:srgbClr val="FBEED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38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56590" y="4749203"/>
            <a:ext cx="7475645" cy="1651597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/>
              <a:t>Module and Revealing</a:t>
            </a:r>
            <a:br>
              <a:rPr lang="en-US" dirty="0"/>
            </a:br>
            <a:r>
              <a:rPr lang="en-US" dirty="0"/>
              <a:t>Module Patterns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324151" y="954058"/>
            <a:ext cx="9462702" cy="3442577"/>
            <a:chOff x="1464772" y="960455"/>
            <a:chExt cx="9462702" cy="3442577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4560684" y="960455"/>
              <a:ext cx="3124200" cy="311415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closure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5789612" y="2362200"/>
              <a:ext cx="152400" cy="63797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6323011" y="2362200"/>
              <a:ext cx="76201" cy="63797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1464772" y="2133600"/>
              <a:ext cx="2371862" cy="762000"/>
              <a:chOff x="464510" y="2057400"/>
              <a:chExt cx="2371862" cy="762000"/>
            </a:xfrm>
          </p:grpSpPr>
          <p:sp>
            <p:nvSpPr>
              <p:cNvPr id="20" name="Rectangle: Rounded Corners 19"/>
              <p:cNvSpPr/>
              <p:nvPr/>
            </p:nvSpPr>
            <p:spPr>
              <a:xfrm>
                <a:off x="464510" y="2057400"/>
                <a:ext cx="2371862" cy="762000"/>
              </a:xfrm>
              <a:prstGeom prst="roundRect">
                <a:avLst>
                  <a:gd name="adj" fmla="val 50000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2246228" y="2295728"/>
                <a:ext cx="304800" cy="304800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cxnSp>
          <p:nvCxnSpPr>
            <p:cNvPr id="11" name="Straight Arrow Connector 10"/>
            <p:cNvCxnSpPr>
              <a:stCxn id="21" idx="6"/>
              <a:endCxn id="7" idx="1"/>
            </p:cNvCxnSpPr>
            <p:nvPr/>
          </p:nvCxnSpPr>
          <p:spPr>
            <a:xfrm flipV="1">
              <a:off x="3551290" y="2517532"/>
              <a:ext cx="1009394" cy="6796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9" idx="6"/>
              <a:endCxn id="13" idx="1"/>
            </p:cNvCxnSpPr>
            <p:nvPr/>
          </p:nvCxnSpPr>
          <p:spPr>
            <a:xfrm>
              <a:off x="7188773" y="3381172"/>
              <a:ext cx="1147901" cy="27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2"/>
            <p:cNvSpPr/>
            <p:nvPr/>
          </p:nvSpPr>
          <p:spPr>
            <a:xfrm>
              <a:off x="8336674" y="2359856"/>
              <a:ext cx="2590800" cy="2043176"/>
            </a:xfrm>
            <a:prstGeom prst="roundRect">
              <a:avLst>
                <a:gd name="adj" fmla="val 4203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object</a:t>
              </a:r>
            </a:p>
            <a:p>
              <a:pPr marL="534988" indent="-360363">
                <a:lnSpc>
                  <a:spcPct val="95000"/>
                </a:lnSpc>
                <a:buClr>
                  <a:schemeClr val="tx2">
                    <a:lumMod val="7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increase()</a:t>
              </a:r>
            </a:p>
            <a:p>
              <a:pPr marL="534988" indent="-360363">
                <a:lnSpc>
                  <a:spcPct val="95000"/>
                </a:lnSpc>
                <a:buClr>
                  <a:schemeClr val="tx2">
                    <a:lumMod val="7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decrease()</a:t>
              </a:r>
            </a:p>
            <a:p>
              <a:pPr marL="534988" indent="-360363">
                <a:lnSpc>
                  <a:spcPct val="95000"/>
                </a:lnSpc>
                <a:buClr>
                  <a:schemeClr val="tx2">
                    <a:lumMod val="7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value()</a:t>
              </a:r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4951412" y="1656944"/>
              <a:ext cx="1695724" cy="6858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counter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873588" y="3000172"/>
              <a:ext cx="2516224" cy="762000"/>
              <a:chOff x="4416388" y="2923972"/>
              <a:chExt cx="2516224" cy="762000"/>
            </a:xfrm>
          </p:grpSpPr>
          <p:sp>
            <p:nvSpPr>
              <p:cNvPr id="18" name="Rectangle: Rounded Corners 17"/>
              <p:cNvSpPr/>
              <p:nvPr/>
            </p:nvSpPr>
            <p:spPr>
              <a:xfrm>
                <a:off x="4416388" y="2923972"/>
                <a:ext cx="2516224" cy="762000"/>
              </a:xfrm>
              <a:prstGeom prst="roundRect">
                <a:avLst>
                  <a:gd name="adj" fmla="val 50000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object </a:t>
                </a: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{</a:t>
                </a:r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}</a:t>
                </a: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6426773" y="3152572"/>
                <a:ext cx="304800" cy="304800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6" name="Rectangle: Rounded Corners 15"/>
            <p:cNvSpPr/>
            <p:nvPr/>
          </p:nvSpPr>
          <p:spPr>
            <a:xfrm>
              <a:off x="6647136" y="1656944"/>
              <a:ext cx="627564" cy="6858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</a:p>
          </p:txBody>
        </p:sp>
        <p:cxnSp>
          <p:nvCxnSpPr>
            <p:cNvPr id="25" name="Straight Arrow Connector 24"/>
            <p:cNvCxnSpPr>
              <a:stCxn id="13" idx="0"/>
              <a:endCxn id="16" idx="3"/>
            </p:cNvCxnSpPr>
            <p:nvPr/>
          </p:nvCxnSpPr>
          <p:spPr>
            <a:xfrm rot="16200000" flipV="1">
              <a:off x="8273381" y="1001163"/>
              <a:ext cx="360012" cy="2357374"/>
            </a:xfrm>
            <a:prstGeom prst="bentConnector2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7140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"Module" Pattern (with Object Literal)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0412" y="1235507"/>
            <a:ext cx="10668000" cy="50128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moduleObj = {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: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0,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public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: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function(num)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.count += num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},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: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function(num)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.count -= num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},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: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function()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.count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};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moduleObj.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 = 2;</a:t>
            </a:r>
            <a:r>
              <a:rPr lang="bg-BG" sz="2800" noProof="1">
                <a:solidFill>
                  <a:srgbClr val="FBEEDC"/>
                </a:solidFill>
              </a:rPr>
              <a:t> 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the counter is accessible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console.log(moduleObj.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());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2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console.log(moduleObj.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</a:t>
            </a:r>
            <a:r>
              <a:rPr lang="en-US" sz="2800" noProof="1">
                <a:solidFill>
                  <a:srgbClr val="FBEEDC"/>
                </a:solidFill>
              </a:rPr>
              <a:t>e(5));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7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console.log(moduleObj.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(1));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449" y="4114801"/>
            <a:ext cx="1990177" cy="203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1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"Module" Pattern (with Closure)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0412" y="1150480"/>
            <a:ext cx="10668000" cy="52114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let module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function() {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let count = 0;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private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return {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: (num) =&gt; count += num,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: (num) =&gt; count -= num,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: () =&gt; count,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};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console.log(module.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());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0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(5));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5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(2));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3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undefined (not accessible)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1324584"/>
            <a:ext cx="4254256" cy="16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4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 Composition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Closures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Module and Revealing</a:t>
            </a:r>
            <a:br>
              <a:rPr lang="en-US" dirty="0"/>
            </a:br>
            <a:r>
              <a:rPr lang="en-US" dirty="0"/>
              <a:t>Module Patterns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 Inheritance and</a:t>
            </a:r>
            <a:br>
              <a:rPr lang="en-US" dirty="0"/>
            </a:br>
            <a:r>
              <a:rPr lang="en-US" dirty="0"/>
              <a:t>Prototype Chain</a:t>
            </a:r>
            <a:endParaRPr lang="bg-BG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Objects Interacting with DOM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7373" y="1144488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557" y="3657600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>
          <a:xfrm>
            <a:off x="760412" y="1150480"/>
            <a:ext cx="10668000" cy="52114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let revModule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function() {</a:t>
            </a:r>
          </a:p>
          <a:p>
            <a:pPr>
              <a:lnSpc>
                <a:spcPct val="95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let count = 0;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private</a:t>
            </a:r>
          </a:p>
          <a:p>
            <a:pPr>
              <a:lnSpc>
                <a:spcPct val="95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change</a:t>
            </a:r>
            <a:r>
              <a:rPr lang="en-US" sz="2800" noProof="1">
                <a:solidFill>
                  <a:srgbClr val="FBEEDC"/>
                </a:solidFill>
              </a:rPr>
              <a:t>(amount) 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count += amount;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(num) 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change(num);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(num) 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change(-num);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count;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return {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 };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console.log(revModule.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());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0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console.log(revModule.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(5));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5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console.log(revModule.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(2));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3</a:t>
            </a:r>
            <a:endParaRPr lang="bg-BG" sz="2800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undefined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(not accessible)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"Revealing Module" Pattern (with Closure)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188" y="3790544"/>
            <a:ext cx="3500369" cy="133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Using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sz="3200" dirty="0"/>
              <a:t> (IIFE holding a state inside it) implement a command execution engine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process list commands </a:t>
            </a:r>
            <a:r>
              <a:rPr lang="en-US" sz="3200" dirty="0"/>
              <a:t>like shown below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/>
              <a:t>List Processor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27812" y="2601354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</a:t>
            </a:r>
          </a:p>
        </p:txBody>
      </p:sp>
      <p:sp>
        <p:nvSpPr>
          <p:cNvPr id="6" name="Rectangle 5"/>
          <p:cNvSpPr/>
          <p:nvPr/>
        </p:nvSpPr>
        <p:spPr>
          <a:xfrm>
            <a:off x="6627812" y="3153747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hello, again</a:t>
            </a:r>
          </a:p>
        </p:txBody>
      </p:sp>
      <p:sp>
        <p:nvSpPr>
          <p:cNvPr id="7" name="Rectangle 6"/>
          <p:cNvSpPr/>
          <p:nvPr/>
        </p:nvSpPr>
        <p:spPr>
          <a:xfrm>
            <a:off x="6627812" y="3699080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again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7812" y="4245058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again, again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23885" y="4801958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again, again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2970212" y="2514820"/>
            <a:ext cx="3429000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add hello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add again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remove hello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add again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print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2970212" y="5663625"/>
            <a:ext cx="3429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again, again</a:t>
            </a:r>
          </a:p>
        </p:txBody>
      </p:sp>
      <p:sp>
        <p:nvSpPr>
          <p:cNvPr id="8" name="Arrow: Curved Right 7"/>
          <p:cNvSpPr/>
          <p:nvPr/>
        </p:nvSpPr>
        <p:spPr>
          <a:xfrm>
            <a:off x="2425602" y="5077044"/>
            <a:ext cx="419197" cy="9701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16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List Processor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7236" y="1378327"/>
            <a:ext cx="10671176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commandProcessor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200" noProof="1">
                <a:solidFill>
                  <a:srgbClr val="FBEEDC"/>
                </a:solidFill>
              </a:rPr>
              <a:t>function()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let list = [];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3200" noProof="1">
                <a:solidFill>
                  <a:srgbClr val="FBEEDC"/>
                </a:solidFill>
              </a:rPr>
              <a:t>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3200" noProof="1">
                <a:solidFill>
                  <a:srgbClr val="FBEEDC"/>
                </a:solidFill>
              </a:rPr>
              <a:t>: 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newItem</a:t>
            </a:r>
            <a:r>
              <a:rPr lang="en-US" sz="3200" noProof="1">
                <a:solidFill>
                  <a:srgbClr val="FBEEDC"/>
                </a:solidFill>
              </a:rPr>
              <a:t>) =&gt; list.push(newItem),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remove</a:t>
            </a:r>
            <a:r>
              <a:rPr lang="en-US" sz="3200" noProof="1">
                <a:solidFill>
                  <a:srgbClr val="FBEEDC"/>
                </a:solidFill>
              </a:rPr>
              <a:t>: 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item</a:t>
            </a:r>
            <a:r>
              <a:rPr lang="en-US" sz="3200" noProof="1">
                <a:solidFill>
                  <a:srgbClr val="FBEEDC"/>
                </a:solidFill>
              </a:rPr>
              <a:t>) =&gt; 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  list = list.filter(x =&gt; x != item),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    print</a:t>
            </a:r>
            <a:r>
              <a:rPr lang="en-US" sz="3200" noProof="1">
                <a:solidFill>
                  <a:srgbClr val="FBEEDC"/>
                </a:solidFill>
              </a:rPr>
              <a:t>: () =&gt; console.log(list)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}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3200" noProof="1">
                <a:solidFill>
                  <a:srgbClr val="FBEEDC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9173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List Processor (2)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04836" y="1219200"/>
            <a:ext cx="109759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function processCommands(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commands</a:t>
            </a:r>
            <a:r>
              <a:rPr lang="en-US" sz="3200" noProof="1">
                <a:solidFill>
                  <a:srgbClr val="FBEEDC"/>
                </a:solidFill>
              </a:rPr>
              <a:t>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let commandProcessor = (function(){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sz="3200" noProof="1">
                <a:solidFill>
                  <a:srgbClr val="FBEEDC"/>
                </a:solidFill>
              </a:rPr>
              <a:t> })();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3200" noProof="1">
                <a:solidFill>
                  <a:srgbClr val="FBEEDC"/>
                </a:solidFill>
              </a:rPr>
              <a:t> (let cmd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200" noProof="1">
                <a:solidFill>
                  <a:srgbClr val="FBEEDC"/>
                </a:solidFill>
              </a:rPr>
              <a:t> commands)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let [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cmdName</a:t>
            </a:r>
            <a:r>
              <a:rPr lang="en-US" sz="3200" noProof="1">
                <a:solidFill>
                  <a:srgbClr val="FBEEDC"/>
                </a:solidFill>
              </a:rPr>
              <a:t>,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arg</a:t>
            </a:r>
            <a:r>
              <a:rPr lang="en-US" sz="3200" noProof="1">
                <a:solidFill>
                  <a:srgbClr val="FBEEDC"/>
                </a:solidFill>
              </a:rPr>
              <a:t>] = cmd.split(' 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commandProcessor[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cmdName</a:t>
            </a:r>
            <a:r>
              <a:rPr lang="en-US" sz="3200" noProof="1">
                <a:solidFill>
                  <a:srgbClr val="FBEEDC"/>
                </a:solidFill>
              </a:rPr>
              <a:t>](arg);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604836" y="4953000"/>
            <a:ext cx="10975976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processCommands(['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 hello</a:t>
            </a:r>
            <a:r>
              <a:rPr lang="en-US" sz="3200" noProof="1">
                <a:solidFill>
                  <a:srgbClr val="FBEEDC"/>
                </a:solidFill>
              </a:rPr>
              <a:t>', 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 again</a:t>
            </a:r>
            <a:r>
              <a:rPr lang="en-US" sz="3200" noProof="1">
                <a:solidFill>
                  <a:srgbClr val="FBEEDC"/>
                </a:solidFill>
              </a:rPr>
              <a:t>', 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remove hello</a:t>
            </a:r>
            <a:r>
              <a:rPr lang="en-US" sz="3200" noProof="1">
                <a:solidFill>
                  <a:srgbClr val="FBEEDC"/>
                </a:solidFill>
              </a:rPr>
              <a:t>', 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 again</a:t>
            </a:r>
            <a:r>
              <a:rPr lang="en-US" sz="3200" noProof="1">
                <a:solidFill>
                  <a:srgbClr val="FBEEDC"/>
                </a:solidFill>
              </a:rPr>
              <a:t>', 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3200" noProof="1">
                <a:solidFill>
                  <a:srgbClr val="FBEEDC"/>
                </a:solidFill>
              </a:rPr>
              <a:t>']);</a:t>
            </a:r>
            <a:endParaRPr lang="en-US" sz="32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00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65819" y="1361527"/>
            <a:ext cx="4038793" cy="1735000"/>
          </a:xfrm>
        </p:spPr>
        <p:txBody>
          <a:bodyPr/>
          <a:lstStyle/>
          <a:p>
            <a:r>
              <a:rPr lang="en-US" dirty="0"/>
              <a:t>Object Inheritance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18340" y="914400"/>
            <a:ext cx="6185510" cy="5126936"/>
            <a:chOff x="1562230" y="914400"/>
            <a:chExt cx="6185510" cy="5126936"/>
          </a:xfrm>
        </p:grpSpPr>
        <p:grpSp>
          <p:nvGrpSpPr>
            <p:cNvPr id="3" name="Group 2"/>
            <p:cNvGrpSpPr/>
            <p:nvPr/>
          </p:nvGrpSpPr>
          <p:grpSpPr>
            <a:xfrm>
              <a:off x="2853597" y="914400"/>
              <a:ext cx="2943428" cy="2276272"/>
              <a:chOff x="4446384" y="1457528"/>
              <a:chExt cx="2943428" cy="2276272"/>
            </a:xfrm>
          </p:grpSpPr>
          <p:sp>
            <p:nvSpPr>
              <p:cNvPr id="7" name="Rectangle: Rounded Corners 6"/>
              <p:cNvSpPr/>
              <p:nvPr/>
            </p:nvSpPr>
            <p:spPr>
              <a:xfrm>
                <a:off x="4446384" y="1457528"/>
                <a:ext cx="2943428" cy="2276272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" name="Rectangle: Rounded Corners 13"/>
              <p:cNvSpPr/>
              <p:nvPr/>
            </p:nvSpPr>
            <p:spPr>
              <a:xfrm>
                <a:off x="4751388" y="2043720"/>
                <a:ext cx="1304316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brand</a:t>
                </a:r>
              </a:p>
            </p:txBody>
          </p:sp>
          <p:sp>
            <p:nvSpPr>
              <p:cNvPr id="9" name="Rectangle: Rounded Corners 15"/>
              <p:cNvSpPr/>
              <p:nvPr/>
            </p:nvSpPr>
            <p:spPr>
              <a:xfrm>
                <a:off x="6055704" y="2043720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BMW</a:t>
                </a:r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4570412" y="1471006"/>
                <a:ext cx="19591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fatherCar</a:t>
                </a:r>
              </a:p>
            </p:txBody>
          </p:sp>
          <p:sp>
            <p:nvSpPr>
              <p:cNvPr id="14" name="Rectangle: Rounded Corners 13"/>
              <p:cNvSpPr/>
              <p:nvPr/>
            </p:nvSpPr>
            <p:spPr>
              <a:xfrm>
                <a:off x="4751388" y="2500314"/>
                <a:ext cx="1307490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model</a:t>
                </a:r>
              </a:p>
            </p:txBody>
          </p:sp>
          <p:sp>
            <p:nvSpPr>
              <p:cNvPr id="15" name="Rectangle: Rounded Corners 15"/>
              <p:cNvSpPr/>
              <p:nvPr/>
            </p:nvSpPr>
            <p:spPr>
              <a:xfrm>
                <a:off x="6055704" y="2500314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X5</a:t>
                </a:r>
              </a:p>
            </p:txBody>
          </p:sp>
          <p:sp>
            <p:nvSpPr>
              <p:cNvPr id="16" name="Rectangle: Rounded Corners 13"/>
              <p:cNvSpPr/>
              <p:nvPr/>
            </p:nvSpPr>
            <p:spPr>
              <a:xfrm>
                <a:off x="4751388" y="2956908"/>
                <a:ext cx="1304316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color</a:t>
                </a:r>
              </a:p>
            </p:txBody>
          </p:sp>
          <p:sp>
            <p:nvSpPr>
              <p:cNvPr id="17" name="Rectangle: Rounded Corners 15"/>
              <p:cNvSpPr/>
              <p:nvPr/>
            </p:nvSpPr>
            <p:spPr>
              <a:xfrm>
                <a:off x="6055704" y="2956908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blue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562230" y="4265749"/>
              <a:ext cx="2527910" cy="1775587"/>
              <a:chOff x="4446384" y="1457528"/>
              <a:chExt cx="2527910" cy="1775587"/>
            </a:xfrm>
          </p:grpSpPr>
          <p:sp>
            <p:nvSpPr>
              <p:cNvPr id="20" name="Rectangle: Rounded Corners 6"/>
              <p:cNvSpPr/>
              <p:nvPr/>
            </p:nvSpPr>
            <p:spPr>
              <a:xfrm>
                <a:off x="4446384" y="1457528"/>
                <a:ext cx="2527910" cy="1775587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Rectangle: Rounded Corners 13"/>
              <p:cNvSpPr/>
              <p:nvPr/>
            </p:nvSpPr>
            <p:spPr>
              <a:xfrm>
                <a:off x="4751388" y="2043720"/>
                <a:ext cx="1179887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model</a:t>
                </a:r>
              </a:p>
            </p:txBody>
          </p:sp>
          <p:sp>
            <p:nvSpPr>
              <p:cNvPr id="22" name="Rectangle: Rounded Corners 15"/>
              <p:cNvSpPr/>
              <p:nvPr/>
            </p:nvSpPr>
            <p:spPr>
              <a:xfrm>
                <a:off x="5931275" y="2043720"/>
                <a:ext cx="741393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M4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570412" y="1471006"/>
                <a:ext cx="11705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myCar</a:t>
                </a:r>
              </a:p>
            </p:txBody>
          </p:sp>
          <p:sp>
            <p:nvSpPr>
              <p:cNvPr id="24" name="Rectangle: Rounded Corners 13"/>
              <p:cNvSpPr/>
              <p:nvPr/>
            </p:nvSpPr>
            <p:spPr>
              <a:xfrm>
                <a:off x="4751388" y="2500314"/>
                <a:ext cx="1182758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color</a:t>
                </a:r>
              </a:p>
            </p:txBody>
          </p:sp>
          <p:sp>
            <p:nvSpPr>
              <p:cNvPr id="25" name="Rectangle: Rounded Corners 15"/>
              <p:cNvSpPr/>
              <p:nvPr/>
            </p:nvSpPr>
            <p:spPr>
              <a:xfrm>
                <a:off x="5931275" y="2500314"/>
                <a:ext cx="741393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red</a:t>
                </a: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597196" y="4265749"/>
              <a:ext cx="3150544" cy="1775587"/>
              <a:chOff x="4446384" y="1457528"/>
              <a:chExt cx="3150544" cy="1775587"/>
            </a:xfrm>
          </p:grpSpPr>
          <p:sp>
            <p:nvSpPr>
              <p:cNvPr id="29" name="Rectangle: Rounded Corners 6"/>
              <p:cNvSpPr/>
              <p:nvPr/>
            </p:nvSpPr>
            <p:spPr>
              <a:xfrm>
                <a:off x="4446384" y="1457528"/>
                <a:ext cx="3150544" cy="1775587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Rectangle: Rounded Corners 13"/>
              <p:cNvSpPr/>
              <p:nvPr/>
            </p:nvSpPr>
            <p:spPr>
              <a:xfrm>
                <a:off x="4751388" y="2043720"/>
                <a:ext cx="1179887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model</a:t>
                </a:r>
              </a:p>
            </p:txBody>
          </p:sp>
          <p:sp>
            <p:nvSpPr>
              <p:cNvPr id="31" name="Rectangle: Rounded Corners 15"/>
              <p:cNvSpPr/>
              <p:nvPr/>
            </p:nvSpPr>
            <p:spPr>
              <a:xfrm>
                <a:off x="5931275" y="2043720"/>
                <a:ext cx="1348023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i3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570412" y="1471006"/>
                <a:ext cx="15648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workCar</a:t>
                </a:r>
              </a:p>
            </p:txBody>
          </p:sp>
          <p:sp>
            <p:nvSpPr>
              <p:cNvPr id="33" name="Rectangle: Rounded Corners 13"/>
              <p:cNvSpPr/>
              <p:nvPr/>
            </p:nvSpPr>
            <p:spPr>
              <a:xfrm>
                <a:off x="4751388" y="2500314"/>
                <a:ext cx="1182758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type</a:t>
                </a:r>
              </a:p>
            </p:txBody>
          </p:sp>
          <p:sp>
            <p:nvSpPr>
              <p:cNvPr id="34" name="Rectangle: Rounded Corners 15"/>
              <p:cNvSpPr/>
              <p:nvPr/>
            </p:nvSpPr>
            <p:spPr>
              <a:xfrm>
                <a:off x="5931275" y="2500314"/>
                <a:ext cx="1348023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electric</a:t>
                </a:r>
              </a:p>
            </p:txBody>
          </p:sp>
        </p:grpSp>
        <p:cxnSp>
          <p:nvCxnSpPr>
            <p:cNvPr id="36" name="Straight Arrow Connector 35"/>
            <p:cNvCxnSpPr>
              <a:stCxn id="20" idx="0"/>
              <a:endCxn id="7" idx="2"/>
            </p:cNvCxnSpPr>
            <p:nvPr/>
          </p:nvCxnSpPr>
          <p:spPr>
            <a:xfrm rot="5400000" flipH="1" flipV="1">
              <a:off x="3038210" y="2978648"/>
              <a:ext cx="1075077" cy="1499126"/>
            </a:xfrm>
            <a:prstGeom prst="bentConnector3">
              <a:avLst>
                <a:gd name="adj1" fmla="val 50000"/>
              </a:avLst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Arrow Connector 38"/>
            <p:cNvCxnSpPr>
              <a:stCxn id="29" idx="0"/>
              <a:endCxn id="7" idx="2"/>
            </p:cNvCxnSpPr>
            <p:nvPr/>
          </p:nvCxnSpPr>
          <p:spPr>
            <a:xfrm rot="16200000" flipV="1">
              <a:off x="4711352" y="2804632"/>
              <a:ext cx="1075077" cy="1847157"/>
            </a:xfrm>
            <a:prstGeom prst="bentConnector3">
              <a:avLst>
                <a:gd name="adj1" fmla="val 50000"/>
              </a:avLst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3076" name="Picture 4" descr="Резултат с изображение за hierarchy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487" y="3519055"/>
            <a:ext cx="2147455" cy="242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20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713585" y="3615963"/>
            <a:ext cx="2943427" cy="2556237"/>
            <a:chOff x="8713585" y="3615963"/>
            <a:chExt cx="2943427" cy="2556237"/>
          </a:xfrm>
        </p:grpSpPr>
        <p:sp>
          <p:nvSpPr>
            <p:cNvPr id="18" name="Rectangle: Rounded Corners 6"/>
            <p:cNvSpPr/>
            <p:nvPr/>
          </p:nvSpPr>
          <p:spPr>
            <a:xfrm>
              <a:off x="8713585" y="4396613"/>
              <a:ext cx="2943427" cy="177558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858000" y="4410091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myCar</a:t>
              </a:r>
            </a:p>
          </p:txBody>
        </p:sp>
        <p:cxnSp>
          <p:nvCxnSpPr>
            <p:cNvPr id="24" name="Straight Arrow Connector 35"/>
            <p:cNvCxnSpPr>
              <a:stCxn id="18" idx="0"/>
              <a:endCxn id="9" idx="2"/>
            </p:cNvCxnSpPr>
            <p:nvPr/>
          </p:nvCxnSpPr>
          <p:spPr>
            <a:xfrm flipV="1">
              <a:off x="10185299" y="3615963"/>
              <a:ext cx="0" cy="780650"/>
            </a:xfrm>
            <a:prstGeom prst="straightConnector1">
              <a:avLst/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Inheritance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31812" y="1131099"/>
            <a:ext cx="7794210" cy="3018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fatherCar =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brand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'BMW',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'X5',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'blue',</a:t>
            </a:r>
          </a:p>
          <a:p>
            <a:pPr marL="722313" lvl="1" indent="-72231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return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[brand: ${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this.brand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model: ${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this.model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color: ${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this.color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}]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fatherCar);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4479351"/>
            <a:ext cx="7794210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myCar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Object.create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(fatherCar);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myCar.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'M4';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myCar.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'red';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myCar);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713585" y="1339691"/>
            <a:ext cx="2943427" cy="2276272"/>
            <a:chOff x="4446384" y="1457528"/>
            <a:chExt cx="2943427" cy="2276272"/>
          </a:xfrm>
        </p:grpSpPr>
        <p:sp>
          <p:nvSpPr>
            <p:cNvPr id="9" name="Rectangle: Rounded Corners 6"/>
            <p:cNvSpPr/>
            <p:nvPr/>
          </p:nvSpPr>
          <p:spPr>
            <a:xfrm>
              <a:off x="4446384" y="1457528"/>
              <a:ext cx="2943427" cy="227627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: Rounded Corners 13"/>
            <p:cNvSpPr/>
            <p:nvPr/>
          </p:nvSpPr>
          <p:spPr>
            <a:xfrm>
              <a:off x="4751388" y="2043720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brand</a:t>
              </a:r>
            </a:p>
          </p:txBody>
        </p:sp>
        <p:sp>
          <p:nvSpPr>
            <p:cNvPr id="11" name="Rectangle: Rounded Corners 15"/>
            <p:cNvSpPr/>
            <p:nvPr/>
          </p:nvSpPr>
          <p:spPr>
            <a:xfrm>
              <a:off x="6055704" y="2043720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BMW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70412" y="1471006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fatherCar</a:t>
              </a:r>
            </a:p>
          </p:txBody>
        </p:sp>
        <p:sp>
          <p:nvSpPr>
            <p:cNvPr id="13" name="Rectangle: Rounded Corners 13"/>
            <p:cNvSpPr/>
            <p:nvPr/>
          </p:nvSpPr>
          <p:spPr>
            <a:xfrm>
              <a:off x="4751388" y="2500314"/>
              <a:ext cx="1307490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14" name="Rectangle: Rounded Corners 15"/>
            <p:cNvSpPr/>
            <p:nvPr/>
          </p:nvSpPr>
          <p:spPr>
            <a:xfrm>
              <a:off x="6055704" y="2500314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X5</a:t>
              </a:r>
            </a:p>
          </p:txBody>
        </p:sp>
        <p:sp>
          <p:nvSpPr>
            <p:cNvPr id="15" name="Rectangle: Rounded Corners 13"/>
            <p:cNvSpPr/>
            <p:nvPr/>
          </p:nvSpPr>
          <p:spPr>
            <a:xfrm>
              <a:off x="4751388" y="2956908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color</a:t>
              </a: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6055704" y="2956908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blue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068723" y="4982805"/>
            <a:ext cx="2237084" cy="913188"/>
            <a:chOff x="9068723" y="4982805"/>
            <a:chExt cx="2237084" cy="913188"/>
          </a:xfrm>
        </p:grpSpPr>
        <p:sp>
          <p:nvSpPr>
            <p:cNvPr id="19" name="Rectangle: Rounded Corners 13"/>
            <p:cNvSpPr/>
            <p:nvPr/>
          </p:nvSpPr>
          <p:spPr>
            <a:xfrm>
              <a:off x="9068723" y="4982805"/>
              <a:ext cx="137382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20" name="Rectangle: Rounded Corners 15"/>
            <p:cNvSpPr/>
            <p:nvPr/>
          </p:nvSpPr>
          <p:spPr>
            <a:xfrm>
              <a:off x="10442550" y="4982805"/>
              <a:ext cx="86325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M4</a:t>
              </a:r>
            </a:p>
          </p:txBody>
        </p:sp>
        <p:sp>
          <p:nvSpPr>
            <p:cNvPr id="22" name="Rectangle: Rounded Corners 13"/>
            <p:cNvSpPr/>
            <p:nvPr/>
          </p:nvSpPr>
          <p:spPr>
            <a:xfrm>
              <a:off x="9068723" y="5439399"/>
              <a:ext cx="1377170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color</a:t>
              </a:r>
            </a:p>
          </p:txBody>
        </p:sp>
        <p:sp>
          <p:nvSpPr>
            <p:cNvPr id="23" name="Rectangle: Rounded Corners 15"/>
            <p:cNvSpPr/>
            <p:nvPr/>
          </p:nvSpPr>
          <p:spPr>
            <a:xfrm>
              <a:off x="10442550" y="5439399"/>
              <a:ext cx="86325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red</a:t>
              </a:r>
            </a:p>
          </p:txBody>
        </p:sp>
      </p:grp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5031712" y="5124856"/>
            <a:ext cx="3424900" cy="1013977"/>
          </a:xfrm>
          <a:prstGeom prst="wedgeRoundRectCallout">
            <a:avLst>
              <a:gd name="adj1" fmla="val -64202"/>
              <a:gd name="adj2" fmla="val -589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Object.create()</a:t>
            </a:r>
            <a:r>
              <a:rPr lang="en-US" sz="2800" noProof="1">
                <a:solidFill>
                  <a:srgbClr val="FFFFFF"/>
                </a:solidFill>
              </a:rPr>
              <a:t> inherits an object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20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713585" y="3615963"/>
            <a:ext cx="2943428" cy="2588741"/>
            <a:chOff x="8713585" y="3615963"/>
            <a:chExt cx="2943428" cy="2588741"/>
          </a:xfrm>
        </p:grpSpPr>
        <p:cxnSp>
          <p:nvCxnSpPr>
            <p:cNvPr id="24" name="Straight Arrow Connector 35"/>
            <p:cNvCxnSpPr>
              <a:stCxn id="18" idx="0"/>
              <a:endCxn id="9" idx="2"/>
            </p:cNvCxnSpPr>
            <p:nvPr/>
          </p:nvCxnSpPr>
          <p:spPr>
            <a:xfrm flipV="1">
              <a:off x="10185299" y="3615963"/>
              <a:ext cx="0" cy="780650"/>
            </a:xfrm>
            <a:prstGeom prst="straightConnector1">
              <a:avLst/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Rectangle: Rounded Corners 6"/>
            <p:cNvSpPr/>
            <p:nvPr/>
          </p:nvSpPr>
          <p:spPr>
            <a:xfrm>
              <a:off x="8713585" y="4429117"/>
              <a:ext cx="2943428" cy="177558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806528" y="4442595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workCar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Inheritance in JS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007" y="1219200"/>
            <a:ext cx="7467805" cy="51887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workCar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Object.create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(fatherCar);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workCar.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'i3';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workCar.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'electric';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workCar.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marL="722313" lvl="1" indent="-72231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[brand: ${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this.brand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model: ${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color: ${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this.color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type: ${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this.type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}]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console.log('' + workCar);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713585" y="1339691"/>
            <a:ext cx="2943427" cy="2276272"/>
            <a:chOff x="4446384" y="1457528"/>
            <a:chExt cx="2943427" cy="2276272"/>
          </a:xfrm>
        </p:grpSpPr>
        <p:sp>
          <p:nvSpPr>
            <p:cNvPr id="9" name="Rectangle: Rounded Corners 6"/>
            <p:cNvSpPr/>
            <p:nvPr/>
          </p:nvSpPr>
          <p:spPr>
            <a:xfrm>
              <a:off x="4446384" y="1457528"/>
              <a:ext cx="2943427" cy="227627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: Rounded Corners 13"/>
            <p:cNvSpPr/>
            <p:nvPr/>
          </p:nvSpPr>
          <p:spPr>
            <a:xfrm>
              <a:off x="4751388" y="2043720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brand</a:t>
              </a:r>
            </a:p>
          </p:txBody>
        </p:sp>
        <p:sp>
          <p:nvSpPr>
            <p:cNvPr id="11" name="Rectangle: Rounded Corners 15"/>
            <p:cNvSpPr/>
            <p:nvPr/>
          </p:nvSpPr>
          <p:spPr>
            <a:xfrm>
              <a:off x="6055704" y="2043720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BMW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70412" y="1471006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fatherCar</a:t>
              </a:r>
            </a:p>
          </p:txBody>
        </p:sp>
        <p:sp>
          <p:nvSpPr>
            <p:cNvPr id="13" name="Rectangle: Rounded Corners 13"/>
            <p:cNvSpPr/>
            <p:nvPr/>
          </p:nvSpPr>
          <p:spPr>
            <a:xfrm>
              <a:off x="4751388" y="2500314"/>
              <a:ext cx="1307490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14" name="Rectangle: Rounded Corners 15"/>
            <p:cNvSpPr/>
            <p:nvPr/>
          </p:nvSpPr>
          <p:spPr>
            <a:xfrm>
              <a:off x="6055704" y="2500314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X5</a:t>
              </a:r>
            </a:p>
          </p:txBody>
        </p:sp>
        <p:sp>
          <p:nvSpPr>
            <p:cNvPr id="15" name="Rectangle: Rounded Corners 13"/>
            <p:cNvSpPr/>
            <p:nvPr/>
          </p:nvSpPr>
          <p:spPr>
            <a:xfrm>
              <a:off x="4751388" y="2956908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color</a:t>
              </a: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6055704" y="2956908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blue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913812" y="5015309"/>
            <a:ext cx="2527910" cy="913188"/>
            <a:chOff x="8913812" y="5015309"/>
            <a:chExt cx="2527910" cy="913188"/>
          </a:xfrm>
        </p:grpSpPr>
        <p:sp>
          <p:nvSpPr>
            <p:cNvPr id="30" name="Rectangle: Rounded Corners 13"/>
            <p:cNvSpPr/>
            <p:nvPr/>
          </p:nvSpPr>
          <p:spPr>
            <a:xfrm>
              <a:off x="8913812" y="5015309"/>
              <a:ext cx="117988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31" name="Rectangle: Rounded Corners 15"/>
            <p:cNvSpPr/>
            <p:nvPr/>
          </p:nvSpPr>
          <p:spPr>
            <a:xfrm>
              <a:off x="10093699" y="5015309"/>
              <a:ext cx="134802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i3</a:t>
              </a:r>
            </a:p>
          </p:txBody>
        </p:sp>
        <p:sp>
          <p:nvSpPr>
            <p:cNvPr id="33" name="Rectangle: Rounded Corners 13"/>
            <p:cNvSpPr/>
            <p:nvPr/>
          </p:nvSpPr>
          <p:spPr>
            <a:xfrm>
              <a:off x="8913812" y="5471903"/>
              <a:ext cx="1182758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type</a:t>
              </a:r>
            </a:p>
          </p:txBody>
        </p:sp>
        <p:sp>
          <p:nvSpPr>
            <p:cNvPr id="34" name="Rectangle: Rounded Corners 15"/>
            <p:cNvSpPr/>
            <p:nvPr/>
          </p:nvSpPr>
          <p:spPr>
            <a:xfrm>
              <a:off x="10093699" y="5471903"/>
              <a:ext cx="134802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electric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01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Chain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7820668" y="1383936"/>
            <a:ext cx="3150544" cy="2259253"/>
            <a:chOff x="798204" y="3243286"/>
            <a:chExt cx="2527910" cy="2259253"/>
          </a:xfrm>
        </p:grpSpPr>
        <p:sp>
          <p:nvSpPr>
            <p:cNvPr id="17" name="Rectangle: Rounded Corners 6"/>
            <p:cNvSpPr/>
            <p:nvPr/>
          </p:nvSpPr>
          <p:spPr>
            <a:xfrm>
              <a:off x="798204" y="3243286"/>
              <a:ext cx="2527910" cy="225925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Rectangle: Rounded Corners 13"/>
            <p:cNvSpPr/>
            <p:nvPr/>
          </p:nvSpPr>
          <p:spPr>
            <a:xfrm>
              <a:off x="1103208" y="3829478"/>
              <a:ext cx="117988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19" name="Rectangle: Rounded Corners 15"/>
            <p:cNvSpPr/>
            <p:nvPr/>
          </p:nvSpPr>
          <p:spPr>
            <a:xfrm>
              <a:off x="2283095" y="3829478"/>
              <a:ext cx="74139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M4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22232" y="3256764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myCar</a:t>
              </a:r>
            </a:p>
          </p:txBody>
        </p:sp>
        <p:sp>
          <p:nvSpPr>
            <p:cNvPr id="21" name="Rectangle: Rounded Corners 13"/>
            <p:cNvSpPr/>
            <p:nvPr/>
          </p:nvSpPr>
          <p:spPr>
            <a:xfrm>
              <a:off x="1103208" y="4286072"/>
              <a:ext cx="1182758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color</a:t>
              </a:r>
            </a:p>
          </p:txBody>
        </p:sp>
        <p:sp>
          <p:nvSpPr>
            <p:cNvPr id="22" name="Rectangle: Rounded Corners 15"/>
            <p:cNvSpPr/>
            <p:nvPr/>
          </p:nvSpPr>
          <p:spPr>
            <a:xfrm>
              <a:off x="2283095" y="4286072"/>
              <a:ext cx="74139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red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81529" y="4777825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1153908" y="4914141"/>
              <a:ext cx="245526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803084" y="1866841"/>
            <a:ext cx="2943428" cy="2681154"/>
            <a:chOff x="2409707" y="1052646"/>
            <a:chExt cx="2943428" cy="2681154"/>
          </a:xfrm>
        </p:grpSpPr>
        <p:sp>
          <p:nvSpPr>
            <p:cNvPr id="23" name="Rectangle: Rounded Corners 22"/>
            <p:cNvSpPr/>
            <p:nvPr/>
          </p:nvSpPr>
          <p:spPr>
            <a:xfrm>
              <a:off x="2409707" y="1052646"/>
              <a:ext cx="2943428" cy="2681154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Rectangle: Rounded Corners 13"/>
            <p:cNvSpPr/>
            <p:nvPr/>
          </p:nvSpPr>
          <p:spPr>
            <a:xfrm>
              <a:off x="2714711" y="1715038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brand</a:t>
              </a:r>
            </a:p>
          </p:txBody>
        </p:sp>
        <p:sp>
          <p:nvSpPr>
            <p:cNvPr id="25" name="Rectangle: Rounded Corners 15"/>
            <p:cNvSpPr/>
            <p:nvPr/>
          </p:nvSpPr>
          <p:spPr>
            <a:xfrm>
              <a:off x="4019027" y="1715038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BMW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33735" y="1142324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fatherCar</a:t>
              </a:r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2714711" y="2171632"/>
              <a:ext cx="1307490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28" name="Rectangle: Rounded Corners 15"/>
            <p:cNvSpPr/>
            <p:nvPr/>
          </p:nvSpPr>
          <p:spPr>
            <a:xfrm>
              <a:off x="4019027" y="2171632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X5</a:t>
              </a:r>
            </a:p>
          </p:txBody>
        </p:sp>
        <p:sp>
          <p:nvSpPr>
            <p:cNvPr id="29" name="Rectangle: Rounded Corners 13"/>
            <p:cNvSpPr/>
            <p:nvPr/>
          </p:nvSpPr>
          <p:spPr>
            <a:xfrm>
              <a:off x="2714711" y="2628226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color</a:t>
              </a:r>
            </a:p>
          </p:txBody>
        </p:sp>
        <p:sp>
          <p:nvSpPr>
            <p:cNvPr id="30" name="Rectangle: Rounded Corners 15"/>
            <p:cNvSpPr/>
            <p:nvPr/>
          </p:nvSpPr>
          <p:spPr>
            <a:xfrm>
              <a:off x="4019027" y="2628226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blue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2989511" y="3231472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390607" y="3086912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141412" y="2871790"/>
            <a:ext cx="1763404" cy="684667"/>
            <a:chOff x="2409707" y="1052646"/>
            <a:chExt cx="1600200" cy="684667"/>
          </a:xfrm>
        </p:grpSpPr>
        <p:sp>
          <p:nvSpPr>
            <p:cNvPr id="49" name="Rectangle: Rounded Corners 48"/>
            <p:cNvSpPr/>
            <p:nvPr/>
          </p:nvSpPr>
          <p:spPr>
            <a:xfrm>
              <a:off x="2409707" y="1052646"/>
              <a:ext cx="1600200" cy="68466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597025" y="1142324"/>
              <a:ext cx="1241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Object</a:t>
              </a:r>
            </a:p>
          </p:txBody>
        </p:sp>
      </p:grpSp>
      <p:cxnSp>
        <p:nvCxnSpPr>
          <p:cNvPr id="59" name="Straight Arrow Connector 35"/>
          <p:cNvCxnSpPr>
            <a:stCxn id="42" idx="2"/>
            <a:endCxn id="49" idx="2"/>
          </p:cNvCxnSpPr>
          <p:nvPr/>
        </p:nvCxnSpPr>
        <p:spPr>
          <a:xfrm rot="10800000">
            <a:off x="2023114" y="3556457"/>
            <a:ext cx="2359774" cy="641610"/>
          </a:xfrm>
          <a:prstGeom prst="bentConnector2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5" name="Group 64"/>
          <p:cNvGrpSpPr/>
          <p:nvPr/>
        </p:nvGrpSpPr>
        <p:grpSpPr>
          <a:xfrm>
            <a:off x="7820668" y="4028765"/>
            <a:ext cx="3150544" cy="2259253"/>
            <a:chOff x="4153306" y="4265749"/>
            <a:chExt cx="3150544" cy="2259253"/>
          </a:xfrm>
        </p:grpSpPr>
        <p:sp>
          <p:nvSpPr>
            <p:cNvPr id="11" name="Rectangle: Rounded Corners 6"/>
            <p:cNvSpPr/>
            <p:nvPr/>
          </p:nvSpPr>
          <p:spPr>
            <a:xfrm>
              <a:off x="4153306" y="4265749"/>
              <a:ext cx="3150544" cy="225925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Rectangle: Rounded Corners 13"/>
            <p:cNvSpPr/>
            <p:nvPr/>
          </p:nvSpPr>
          <p:spPr>
            <a:xfrm>
              <a:off x="4458310" y="4851941"/>
              <a:ext cx="117988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13" name="Rectangle: Rounded Corners 15"/>
            <p:cNvSpPr/>
            <p:nvPr/>
          </p:nvSpPr>
          <p:spPr>
            <a:xfrm>
              <a:off x="5638197" y="4851941"/>
              <a:ext cx="134802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77334" y="4279227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workCar</a:t>
              </a:r>
            </a:p>
          </p:txBody>
        </p:sp>
        <p:sp>
          <p:nvSpPr>
            <p:cNvPr id="15" name="Rectangle: Rounded Corners 13"/>
            <p:cNvSpPr/>
            <p:nvPr/>
          </p:nvSpPr>
          <p:spPr>
            <a:xfrm>
              <a:off x="4458310" y="5308535"/>
              <a:ext cx="1182758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type</a:t>
              </a: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5638197" y="5308535"/>
              <a:ext cx="134802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electric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060350" y="5813328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4604666" y="5949644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66" name="Straight Arrow Connector 35"/>
          <p:cNvCxnSpPr>
            <a:stCxn id="38" idx="2"/>
            <a:endCxn id="23" idx="3"/>
          </p:cNvCxnSpPr>
          <p:nvPr/>
        </p:nvCxnSpPr>
        <p:spPr>
          <a:xfrm flipH="1" flipV="1">
            <a:off x="6746512" y="3207418"/>
            <a:ext cx="1517471" cy="373"/>
          </a:xfrm>
          <a:prstGeom prst="straightConnector1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Arrow Connector 35"/>
          <p:cNvCxnSpPr>
            <a:stCxn id="64" idx="2"/>
            <a:endCxn id="23" idx="2"/>
          </p:cNvCxnSpPr>
          <p:nvPr/>
        </p:nvCxnSpPr>
        <p:spPr>
          <a:xfrm rot="10800000">
            <a:off x="5274798" y="4547996"/>
            <a:ext cx="2997230" cy="1317065"/>
          </a:xfrm>
          <a:prstGeom prst="bentConnector2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105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prototype</a:t>
            </a:r>
            <a:r>
              <a:rPr lang="en-US" dirty="0"/>
              <a:t> (a parent object)</a:t>
            </a:r>
          </a:p>
          <a:p>
            <a:pPr lvl="1"/>
            <a:r>
              <a:rPr lang="en-US" dirty="0"/>
              <a:t>Prototypes form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prototype chain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>
              <a:spcBef>
                <a:spcPts val="2400"/>
              </a:spcBef>
            </a:pPr>
            <a:r>
              <a:rPr lang="en-US" dirty="0"/>
              <a:t>If a property is not found in the object itself, it is searched in the parent objects (in the prototype chain)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Chain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2" y="2610142"/>
            <a:ext cx="8305800" cy="20186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Object.getPrototypeOf(fatherCar);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Object {}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Object.getPrototypeOf(myCar);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Object {brand: "BMW", model: "X5", color: "blue"}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096" y="1401011"/>
            <a:ext cx="1966850" cy="32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7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Cars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 smtClean="0"/>
              <a:t>Write </a:t>
            </a:r>
            <a:r>
              <a:rPr lang="en-US" dirty="0"/>
              <a:t>a JS function </a:t>
            </a:r>
            <a:r>
              <a:rPr lang="en-US" dirty="0" smtClean="0"/>
              <a:t>that can perform commands which create and modify objects :</a:t>
            </a:r>
            <a:endParaRPr lang="en-US" dirty="0"/>
          </a:p>
          <a:p>
            <a:pPr lvl="1"/>
            <a:r>
              <a:rPr lang="en-US" dirty="0"/>
              <a:t>create c1</a:t>
            </a:r>
          </a:p>
          <a:p>
            <a:pPr lvl="1"/>
            <a:r>
              <a:rPr lang="en-US" dirty="0"/>
              <a:t>create c2 inherit c1</a:t>
            </a:r>
          </a:p>
          <a:p>
            <a:pPr lvl="1"/>
            <a:r>
              <a:rPr lang="en-US" dirty="0"/>
              <a:t>set </a:t>
            </a:r>
            <a:r>
              <a:rPr lang="en-US" dirty="0" smtClean="0"/>
              <a:t>c1 color </a:t>
            </a:r>
            <a:r>
              <a:rPr lang="en-US" dirty="0"/>
              <a:t>red</a:t>
            </a:r>
          </a:p>
          <a:p>
            <a:pPr lvl="1"/>
            <a:r>
              <a:rPr lang="en-US" dirty="0"/>
              <a:t>set </a:t>
            </a:r>
            <a:r>
              <a:rPr lang="en-US" dirty="0" smtClean="0"/>
              <a:t>c2 model </a:t>
            </a:r>
            <a:r>
              <a:rPr lang="en-US" dirty="0"/>
              <a:t>new</a:t>
            </a:r>
          </a:p>
          <a:p>
            <a:pPr lvl="1"/>
            <a:r>
              <a:rPr lang="en-US" dirty="0"/>
              <a:t>print c1</a:t>
            </a:r>
          </a:p>
          <a:p>
            <a:pPr lvl="1"/>
            <a:r>
              <a:rPr lang="en-US" dirty="0"/>
              <a:t>print c2</a:t>
            </a:r>
          </a:p>
        </p:txBody>
      </p:sp>
      <p:sp>
        <p:nvSpPr>
          <p:cNvPr id="7" name="Rectangle 6"/>
          <p:cNvSpPr/>
          <p:nvPr/>
        </p:nvSpPr>
        <p:spPr>
          <a:xfrm>
            <a:off x="4778090" y="2480921"/>
            <a:ext cx="1066800" cy="4849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c1</a:t>
            </a:r>
          </a:p>
        </p:txBody>
      </p:sp>
      <p:sp>
        <p:nvSpPr>
          <p:cNvPr id="8" name="Rectangle 7"/>
          <p:cNvSpPr/>
          <p:nvPr/>
        </p:nvSpPr>
        <p:spPr>
          <a:xfrm>
            <a:off x="4778090" y="3103602"/>
            <a:ext cx="1066800" cy="4849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noProof="1"/>
              <a:t>c1</a:t>
            </a:r>
          </a:p>
        </p:txBody>
      </p:sp>
      <p:sp>
        <p:nvSpPr>
          <p:cNvPr id="9" name="Rectangle 8"/>
          <p:cNvSpPr/>
          <p:nvPr/>
        </p:nvSpPr>
        <p:spPr>
          <a:xfrm>
            <a:off x="4778090" y="3735415"/>
            <a:ext cx="2362200" cy="4849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noProof="1"/>
              <a:t>c1 { color:red}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78090" y="4355292"/>
            <a:ext cx="2362200" cy="4849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noProof="1"/>
              <a:t>c1 { color:red}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78090" y="4986781"/>
            <a:ext cx="2362200" cy="4849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noProof="1"/>
              <a:t>color:red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73490" y="3103601"/>
            <a:ext cx="1066800" cy="4849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445090" y="3735415"/>
            <a:ext cx="1066800" cy="4849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45090" y="4355292"/>
            <a:ext cx="2667000" cy="4849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c2 </a:t>
            </a:r>
            <a:r>
              <a:rPr lang="en-US" sz="2800" dirty="0" smtClean="0"/>
              <a:t>{</a:t>
            </a:r>
            <a:r>
              <a:rPr lang="en-US" sz="2800" noProof="1" smtClean="0"/>
              <a:t>model:new}</a:t>
            </a:r>
            <a:endParaRPr lang="en-US" sz="2800" noProof="1"/>
          </a:p>
        </p:txBody>
      </p:sp>
      <p:sp>
        <p:nvSpPr>
          <p:cNvPr id="17" name="Rectangle 16"/>
          <p:cNvSpPr/>
          <p:nvPr/>
        </p:nvSpPr>
        <p:spPr>
          <a:xfrm>
            <a:off x="4768541" y="5652757"/>
            <a:ext cx="3581400" cy="4849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noProof="1"/>
              <a:t>color:red, model:new</a:t>
            </a:r>
          </a:p>
        </p:txBody>
      </p:sp>
    </p:spTree>
    <p:extLst>
      <p:ext uri="{BB962C8B-B14F-4D97-AF65-F5344CB8AC3E}">
        <p14:creationId xmlns:p14="http://schemas.microsoft.com/office/powerpoint/2010/main" val="102620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jsobj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Cars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6005" y="1140903"/>
            <a:ext cx="10672313" cy="37082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i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createCar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commands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){</a:t>
            </a:r>
            <a:b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map = new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carManager = {...};</a:t>
            </a:r>
            <a:b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for(let command of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commands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){</a:t>
            </a:r>
            <a:b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let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commandParameters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command.split(' ');</a:t>
            </a:r>
            <a:b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let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commandParameters.shift();</a:t>
            </a:r>
            <a:b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carManager[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commandParameters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b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b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https://judge.softuni.bg/Contests/334</a:t>
            </a:r>
            <a:endParaRPr lang="en-US" dirty="0"/>
          </a:p>
        </p:txBody>
      </p:sp>
      <p:sp>
        <p:nvSpPr>
          <p:cNvPr id="9" name="Rectangle: Rounded Corners 22"/>
          <p:cNvSpPr/>
          <p:nvPr/>
        </p:nvSpPr>
        <p:spPr>
          <a:xfrm>
            <a:off x="6310819" y="4956412"/>
            <a:ext cx="5181599" cy="1230779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77045" y="5261853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map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Rectangle: Rounded Corners 13"/>
          <p:cNvSpPr/>
          <p:nvPr/>
        </p:nvSpPr>
        <p:spPr>
          <a:xfrm>
            <a:off x="7855855" y="5100182"/>
            <a:ext cx="1304316" cy="456594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c1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: Rounded Corners 15"/>
          <p:cNvSpPr/>
          <p:nvPr/>
        </p:nvSpPr>
        <p:spPr>
          <a:xfrm>
            <a:off x="9160172" y="5100182"/>
            <a:ext cx="1667484" cy="456594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1{}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: Rounded Corners 26"/>
          <p:cNvSpPr/>
          <p:nvPr/>
        </p:nvSpPr>
        <p:spPr>
          <a:xfrm>
            <a:off x="7855855" y="5556776"/>
            <a:ext cx="1307490" cy="456594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c2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: Rounded Corners 15"/>
          <p:cNvSpPr/>
          <p:nvPr/>
        </p:nvSpPr>
        <p:spPr>
          <a:xfrm>
            <a:off x="9160172" y="5556776"/>
            <a:ext cx="1667484" cy="456594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{}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Bent-Up Arrow 18"/>
          <p:cNvSpPr/>
          <p:nvPr/>
        </p:nvSpPr>
        <p:spPr>
          <a:xfrm rot="5400000">
            <a:off x="5221354" y="4808251"/>
            <a:ext cx="1029807" cy="11491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1803636" y="4387534"/>
            <a:ext cx="968878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createCar (['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c1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c2 inherit c1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Curved Right Arrow 20"/>
          <p:cNvSpPr/>
          <p:nvPr/>
        </p:nvSpPr>
        <p:spPr>
          <a:xfrm rot="10800000">
            <a:off x="10860636" y="5160800"/>
            <a:ext cx="399079" cy="7182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24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Cars (2)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27013" y="990600"/>
            <a:ext cx="11734800" cy="55556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carManager = {</a:t>
            </a:r>
            <a:b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 ([name, ,parent]) {</a:t>
            </a:r>
            <a:b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parent = parent ? map.get(parent) : null;</a:t>
            </a:r>
            <a:b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let newObj = 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Object.create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(parent);</a:t>
            </a:r>
            <a:b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map.set(name, newObj);</a:t>
            </a:r>
            <a:b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newObj;</a:t>
            </a:r>
            <a:b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</a:t>
            </a:r>
            <a:b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 ([name, key, value]) {</a:t>
            </a:r>
            <a:b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let obj = map.get(name);</a:t>
            </a:r>
            <a:b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obj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[key]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b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</a:t>
            </a:r>
            <a:b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 (name) {</a:t>
            </a:r>
            <a:b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 = map.get(name), objects = [];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for(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obj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objects.push(`${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}:${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obj[key]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}`);}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console.log(objects.join(', '));</a:t>
            </a:r>
            <a:b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b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16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638800"/>
            <a:ext cx="8938472" cy="820600"/>
          </a:xfrm>
        </p:spPr>
        <p:txBody>
          <a:bodyPr/>
          <a:lstStyle/>
          <a:p>
            <a:r>
              <a:rPr lang="en-US" dirty="0"/>
              <a:t>Objects Interacting with DOM</a:t>
            </a:r>
          </a:p>
        </p:txBody>
      </p:sp>
      <p:grpSp>
        <p:nvGrpSpPr>
          <p:cNvPr id="2056" name="Group 2055"/>
          <p:cNvGrpSpPr/>
          <p:nvPr/>
        </p:nvGrpSpPr>
        <p:grpSpPr>
          <a:xfrm>
            <a:off x="1267248" y="843912"/>
            <a:ext cx="9296400" cy="4413888"/>
            <a:chOff x="1370012" y="760331"/>
            <a:chExt cx="9296400" cy="4413888"/>
          </a:xfrm>
        </p:grpSpPr>
        <p:grpSp>
          <p:nvGrpSpPr>
            <p:cNvPr id="7" name="Group 6"/>
            <p:cNvGrpSpPr/>
            <p:nvPr/>
          </p:nvGrpSpPr>
          <p:grpSpPr>
            <a:xfrm>
              <a:off x="6926184" y="2897947"/>
              <a:ext cx="3740228" cy="2276272"/>
              <a:chOff x="4446384" y="1457528"/>
              <a:chExt cx="2407238" cy="2276272"/>
            </a:xfrm>
          </p:grpSpPr>
          <p:sp>
            <p:nvSpPr>
              <p:cNvPr id="8" name="Rectangle: Rounded Corners 7"/>
              <p:cNvSpPr/>
              <p:nvPr/>
            </p:nvSpPr>
            <p:spPr>
              <a:xfrm>
                <a:off x="4446384" y="1457528"/>
                <a:ext cx="2407238" cy="2276272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9" name="Rectangle: Rounded Corners 13"/>
              <p:cNvSpPr/>
              <p:nvPr/>
            </p:nvSpPr>
            <p:spPr>
              <a:xfrm>
                <a:off x="4652940" y="2043720"/>
                <a:ext cx="990415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init</a:t>
                </a:r>
              </a:p>
            </p:txBody>
          </p:sp>
          <p:sp>
            <p:nvSpPr>
              <p:cNvPr id="10" name="Rectangle: Rounded Corners 15"/>
              <p:cNvSpPr/>
              <p:nvPr/>
            </p:nvSpPr>
            <p:spPr>
              <a:xfrm>
                <a:off x="5643354" y="2043720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i="1" noProof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570412" y="1471006"/>
                <a:ext cx="7533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model</a:t>
                </a:r>
              </a:p>
            </p:txBody>
          </p:sp>
          <p:sp>
            <p:nvSpPr>
              <p:cNvPr id="12" name="Rectangle: Rounded Corners 11"/>
              <p:cNvSpPr/>
              <p:nvPr/>
            </p:nvSpPr>
            <p:spPr>
              <a:xfrm>
                <a:off x="4653705" y="2500314"/>
                <a:ext cx="992825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add</a:t>
                </a:r>
              </a:p>
            </p:txBody>
          </p:sp>
          <p:sp>
            <p:nvSpPr>
              <p:cNvPr id="13" name="Rectangle: Rounded Corners 15"/>
              <p:cNvSpPr/>
              <p:nvPr/>
            </p:nvSpPr>
            <p:spPr>
              <a:xfrm>
                <a:off x="5643354" y="2500314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i="1" noProof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  <p:sp>
            <p:nvSpPr>
              <p:cNvPr id="14" name="Rectangle: Rounded Corners 13"/>
              <p:cNvSpPr/>
              <p:nvPr/>
            </p:nvSpPr>
            <p:spPr>
              <a:xfrm>
                <a:off x="4652940" y="2956908"/>
                <a:ext cx="990415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subtract</a:t>
                </a:r>
              </a:p>
            </p:txBody>
          </p:sp>
          <p:sp>
            <p:nvSpPr>
              <p:cNvPr id="15" name="Rectangle: Rounded Corners 15"/>
              <p:cNvSpPr/>
              <p:nvPr/>
            </p:nvSpPr>
            <p:spPr>
              <a:xfrm>
                <a:off x="5643354" y="2956908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i="1" noProof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</p:grpSp>
        <p:sp>
          <p:nvSpPr>
            <p:cNvPr id="2054" name="Arrow: Left-Right 2053"/>
            <p:cNvSpPr/>
            <p:nvPr/>
          </p:nvSpPr>
          <p:spPr>
            <a:xfrm>
              <a:off x="5915448" y="3871846"/>
              <a:ext cx="788564" cy="328474"/>
            </a:xfrm>
            <a:prstGeom prst="leftRightArrow">
              <a:avLst>
                <a:gd name="adj1" fmla="val 37763"/>
                <a:gd name="adj2" fmla="val 652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2055" name="Picture 205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0012" y="760332"/>
              <a:ext cx="4340728" cy="4413887"/>
            </a:xfrm>
            <a:prstGeom prst="roundRect">
              <a:avLst>
                <a:gd name="adj" fmla="val 1157"/>
              </a:avLst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6184" y="760331"/>
              <a:ext cx="2444828" cy="1794939"/>
            </a:xfrm>
            <a:prstGeom prst="roundRect">
              <a:avLst>
                <a:gd name="adj" fmla="val 2034"/>
              </a:avLst>
            </a:prstGeom>
          </p:spPr>
        </p:pic>
        <p:sp>
          <p:nvSpPr>
            <p:cNvPr id="42" name="Arrow: Left-Right 41"/>
            <p:cNvSpPr/>
            <p:nvPr/>
          </p:nvSpPr>
          <p:spPr>
            <a:xfrm>
              <a:off x="5915448" y="1404383"/>
              <a:ext cx="788564" cy="328474"/>
            </a:xfrm>
            <a:prstGeom prst="leftRightArrow">
              <a:avLst>
                <a:gd name="adj1" fmla="val 37763"/>
                <a:gd name="adj2" fmla="val 652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410049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You are given the following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 form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/ Subtract Numbers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0940" y="1943783"/>
            <a:ext cx="6576472" cy="44111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readonly /&gt;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&lt;br&gt;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&lt;button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sumButton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Sum&lt;/button&gt;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&lt;button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subtractButton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Subtract&lt;/button&gt;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800" y="2736154"/>
            <a:ext cx="3849812" cy="28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4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noProof="1"/>
              <a:t>Write a JS function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getModel()</a:t>
            </a:r>
            <a:r>
              <a:rPr lang="en-US" sz="3200" noProof="1"/>
              <a:t> to return a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JS object </a:t>
            </a:r>
            <a:r>
              <a:rPr lang="en-US" sz="3200" noProof="1"/>
              <a:t>holding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init</a:t>
            </a:r>
            <a:r>
              <a:rPr lang="en-US" sz="3000" noProof="1">
                <a:sym typeface="Wingdings" panose="05000000000000000000" pitchFamily="2" charset="2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num1Sel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num2Sel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resultSel</a:t>
            </a:r>
            <a:r>
              <a:rPr lang="en-US" sz="3000" noProof="1">
                <a:sym typeface="Wingdings" panose="05000000000000000000" pitchFamily="2" charset="2"/>
              </a:rPr>
              <a:t>)  initializes selectors for finding the fields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num1</a:t>
            </a:r>
            <a:r>
              <a:rPr lang="en-US" sz="3000" noProof="1">
                <a:sym typeface="Wingdings" panose="05000000000000000000" pitchFamily="2" charset="2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num2</a:t>
            </a:r>
            <a:r>
              <a:rPr lang="en-US" sz="3000" noProof="1">
                <a:sym typeface="Wingdings" panose="05000000000000000000" pitchFamily="2" charset="2"/>
              </a:rPr>
              <a:t> 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result</a:t>
            </a:r>
            <a:r>
              <a:rPr lang="en-US" sz="3000" noProof="1">
                <a:sym typeface="Wingdings" panose="05000000000000000000" pitchFamily="2" charset="2"/>
              </a:rPr>
              <a:t> in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DOM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sz="3000" noProof="1"/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sz="3000" noProof="1"/>
              <a:t>() </a:t>
            </a:r>
            <a:r>
              <a:rPr lang="en-US" sz="3000" noProof="1">
                <a:sym typeface="Wingdings" panose="05000000000000000000" pitchFamily="2" charset="2"/>
              </a:rPr>
              <a:t> calculates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result</a:t>
            </a:r>
            <a:r>
              <a:rPr lang="en-US" sz="3000" noProof="1">
                <a:sym typeface="Wingdings" panose="05000000000000000000" pitchFamily="2" charset="2"/>
              </a:rPr>
              <a:t>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num1</a:t>
            </a:r>
            <a:r>
              <a:rPr lang="en-US" sz="3000" noProof="1">
                <a:sym typeface="Wingdings" panose="05000000000000000000" pitchFamily="2" charset="2"/>
              </a:rPr>
              <a:t> +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num2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subtract</a:t>
            </a:r>
            <a:r>
              <a:rPr lang="en-US" sz="3000" noProof="1"/>
              <a:t>() </a:t>
            </a:r>
            <a:r>
              <a:rPr lang="en-US" sz="3000" noProof="1">
                <a:sym typeface="Wingdings" panose="05000000000000000000" pitchFamily="2" charset="2"/>
              </a:rPr>
              <a:t> calculates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result</a:t>
            </a:r>
            <a:r>
              <a:rPr lang="en-US" sz="3000" noProof="1">
                <a:sym typeface="Wingdings" panose="05000000000000000000" pitchFamily="2" charset="2"/>
              </a:rPr>
              <a:t>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num1</a:t>
            </a:r>
            <a:r>
              <a:rPr lang="en-US" sz="3000" noProof="1">
                <a:sym typeface="Wingdings" panose="05000000000000000000" pitchFamily="2" charset="2"/>
              </a:rPr>
              <a:t> -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num2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/ Subtract Numbers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11" y="4319206"/>
            <a:ext cx="9185625" cy="2005394"/>
          </a:xfrm>
          <a:prstGeom prst="roundRect">
            <a:avLst>
              <a:gd name="adj" fmla="val 2600"/>
            </a:avLst>
          </a:prstGeom>
        </p:spPr>
      </p:pic>
    </p:spTree>
    <p:extLst>
      <p:ext uri="{BB962C8B-B14F-4D97-AF65-F5344CB8AC3E}">
        <p14:creationId xmlns:p14="http://schemas.microsoft.com/office/powerpoint/2010/main" val="101425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This is how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getModel()</a:t>
            </a:r>
            <a:r>
              <a:rPr lang="en-US" noProof="1"/>
              <a:t> function can be used to implement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noProof="1"/>
              <a:t> /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subtract</a:t>
            </a:r>
            <a:r>
              <a:rPr lang="en-US" noProof="1"/>
              <a:t> operatons in the DOM tree:</a:t>
            </a:r>
            <a:endParaRPr lang="en-US" noProof="1">
              <a:sym typeface="Wingdings" panose="05000000000000000000" pitchFamily="2" charset="2"/>
            </a:endParaRPr>
          </a:p>
          <a:p>
            <a:pPr lvl="1"/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/ Subtract Numbers (3)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3244" y="2691139"/>
            <a:ext cx="10558968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$(function()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model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getModel()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model.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init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#num1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', '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#num2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', '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#result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$('#sumButton').click(model.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add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$('#subtractButton').click(model.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59806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/ Subtract Numbers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143000"/>
            <a:ext cx="10558968" cy="52698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// Solution using the "Module" pattern </a:t>
            </a:r>
          </a:p>
          <a:p>
            <a:pPr>
              <a:lnSpc>
                <a:spcPct val="110000"/>
              </a:lnSpc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  <a:sym typeface="Wingdings" pitchFamily="2" charset="2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{</a:t>
            </a:r>
          </a:p>
          <a:p>
            <a:pPr>
              <a:lnSpc>
                <a:spcPct val="110000"/>
              </a:lnSpc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: function(num1Sel, num2Sel, resultSel)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$(num1Sel);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$(num2Sel);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$(resultSel);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},</a:t>
            </a:r>
          </a:p>
          <a:p>
            <a:pPr>
              <a:lnSpc>
                <a:spcPct val="110000"/>
              </a:lnSpc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: () =&gt; model.action((a, b) =&gt; a + b),</a:t>
            </a:r>
          </a:p>
          <a:p>
            <a:pPr>
              <a:lnSpc>
                <a:spcPct val="110000"/>
              </a:lnSpc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: () =&gt; model.action((a, b) =&gt; a - b),    </a:t>
            </a:r>
          </a:p>
        </p:txBody>
      </p:sp>
    </p:spTree>
    <p:extLst>
      <p:ext uri="{BB962C8B-B14F-4D97-AF65-F5344CB8AC3E}">
        <p14:creationId xmlns:p14="http://schemas.microsoft.com/office/powerpoint/2010/main" val="193958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/ Subtract Numbers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329972"/>
            <a:ext cx="10558968" cy="43850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: function(operation)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let val1 = Number(model.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let val2 = Number(model.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.val(operation(val1, val2));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35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Solution: Sum / Subtract Numbers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259234"/>
            <a:ext cx="10558968" cy="50698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// Solution using the "Revealing Module" pattern 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  <a:sym typeface="Wingdings" pitchFamily="2" charset="2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init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(num1Sel, num2Sel, resultSel)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$(num1Sel);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$(num2Sel);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$(resultSel);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((a, b) =&gt; a + b); }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((a, b) =&gt; a - b); }</a:t>
            </a:r>
          </a:p>
        </p:txBody>
      </p:sp>
    </p:spTree>
    <p:extLst>
      <p:ext uri="{BB962C8B-B14F-4D97-AF65-F5344CB8AC3E}">
        <p14:creationId xmlns:p14="http://schemas.microsoft.com/office/powerpoint/2010/main" val="55293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Another Solution: Sum / Subtract Numbers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310609"/>
            <a:ext cx="10558968" cy="43850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(operation)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let val1 = Number(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let val2 = Number(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.val(operation(val1, val2));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};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05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87902"/>
            <a:ext cx="8938472" cy="820600"/>
          </a:xfrm>
        </p:spPr>
        <p:txBody>
          <a:bodyPr/>
          <a:lstStyle/>
          <a:p>
            <a:r>
              <a:rPr lang="en-US" dirty="0"/>
              <a:t>Object Composition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7966"/>
            <a:ext cx="8938472" cy="719034"/>
          </a:xfrm>
        </p:spPr>
        <p:txBody>
          <a:bodyPr/>
          <a:lstStyle/>
          <a:p>
            <a:r>
              <a:rPr lang="en-US" dirty="0"/>
              <a:t>Objects Holding Other Objects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303540" y="1017116"/>
            <a:ext cx="9485261" cy="3668707"/>
            <a:chOff x="1409751" y="989526"/>
            <a:chExt cx="9485261" cy="3668707"/>
          </a:xfrm>
        </p:grpSpPr>
        <p:grpSp>
          <p:nvGrpSpPr>
            <p:cNvPr id="10" name="Group 9"/>
            <p:cNvGrpSpPr/>
            <p:nvPr/>
          </p:nvGrpSpPr>
          <p:grpSpPr>
            <a:xfrm>
              <a:off x="1409751" y="1825604"/>
              <a:ext cx="2817145" cy="1910864"/>
              <a:chOff x="1538513" y="1825604"/>
              <a:chExt cx="2817145" cy="1910864"/>
            </a:xfrm>
          </p:grpSpPr>
          <p:sp>
            <p:nvSpPr>
              <p:cNvPr id="9" name="Rectangle 8"/>
              <p:cNvSpPr/>
              <p:nvPr/>
            </p:nvSpPr>
            <p:spPr>
              <a:xfrm rot="1413977">
                <a:off x="2656339" y="2480614"/>
                <a:ext cx="1699319" cy="125585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  <a:alpha val="3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60000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38513" y="1825604"/>
                <a:ext cx="1812699" cy="1812699"/>
              </a:xfrm>
              <a:prstGeom prst="rect">
                <a:avLst/>
              </a:prstGeom>
              <a:effectLst/>
            </p:spPr>
          </p:pic>
        </p:grpSp>
        <p:pic>
          <p:nvPicPr>
            <p:cNvPr id="2050" name="Picture 2" descr="Резултат с изображение за jso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6612" y="2219833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30408" y="989526"/>
              <a:ext cx="5023601" cy="3577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1039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Object Composition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33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 composition </a:t>
            </a:r>
            <a:r>
              <a:rPr lang="en-US" sz="3200" dirty="0"/>
              <a:t>combines data and functions into JS objects</a:t>
            </a:r>
          </a:p>
          <a:p>
            <a:endParaRPr lang="en-US" sz="3200" dirty="0"/>
          </a:p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"Module" pattern </a:t>
            </a:r>
            <a:r>
              <a:rPr lang="en-US" sz="3200" dirty="0"/>
              <a:t>hides data into a function and reveals a JS object</a:t>
            </a:r>
          </a:p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"Revealing Module" pattern </a:t>
            </a:r>
            <a:r>
              <a:rPr lang="en-US" sz="3200" dirty="0"/>
              <a:t>hides data and functions are reveals them as JS object</a:t>
            </a:r>
          </a:p>
          <a:p>
            <a:r>
              <a:rPr lang="en-US" sz="3200" dirty="0"/>
              <a:t>Objects can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en-US" sz="3200" dirty="0"/>
              <a:t> parent object by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Object.create(parent)</a:t>
            </a:r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8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435" y="4267200"/>
            <a:ext cx="2009177" cy="2009177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681036" y="2362200"/>
            <a:ext cx="7394576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{w</a:t>
            </a:r>
            <a:r>
              <a:rPr lang="en-US" sz="2800" noProof="1">
                <a:solidFill>
                  <a:srgbClr val="FBEEDC"/>
                </a:solidFill>
              </a:rPr>
              <a:t>:5,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sz="2800" noProof="1">
                <a:solidFill>
                  <a:srgbClr val="FBEEDC"/>
                </a:solidFill>
              </a:rPr>
              <a:t>:3,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grow</a:t>
            </a:r>
            <a:r>
              <a:rPr lang="en-US" sz="2800" noProof="1">
                <a:solidFill>
                  <a:srgbClr val="FBEEDC"/>
                </a:solidFill>
              </a:rPr>
              <a:t>:function()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…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483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https://softuni.bg/courses/javascript-advanced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Composition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composition</a:t>
            </a:r>
            <a:r>
              <a:rPr lang="en-US" dirty="0"/>
              <a:t> == combining simple objects or data types into more complex ones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Object Composition?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81036" y="2514600"/>
            <a:ext cx="10823576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 student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firstName: 'Maria',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lastName: 'Green',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age: 22,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location: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2800" noProof="1">
                <a:solidFill>
                  <a:srgbClr val="FBEEDC"/>
                </a:solidFill>
              </a:rPr>
              <a:t> lat: 42.698, lng: 23.322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console.log(student);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console.log(student.location.lat);</a:t>
            </a: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Objects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3436" y="1295400"/>
            <a:ext cx="10518776" cy="335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name = "Sofia";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let population = 1325744;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let country = "Bulgaria";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3200" noProof="1">
                <a:solidFill>
                  <a:srgbClr val="FBEEDC"/>
                </a:solidFill>
              </a:rPr>
              <a:t>let town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{ </a:t>
            </a:r>
            <a:r>
              <a:rPr lang="en-US" sz="3200" noProof="1">
                <a:solidFill>
                  <a:srgbClr val="FBEEDC"/>
                </a:solidFill>
              </a:rPr>
              <a:t>name, population, country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32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console.log(town);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Object {name: "Sofia", population: 1325744, country: "Bulgaria"}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33436" y="5017294"/>
            <a:ext cx="10518776" cy="12311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Aft>
                <a:spcPts val="1200"/>
              </a:spcAft>
            </a:pPr>
            <a:r>
              <a:rPr lang="en-US" sz="3200" noProof="1">
                <a:solidFill>
                  <a:srgbClr val="FBEEDC"/>
                </a:solidFill>
              </a:rPr>
              <a:t>town.location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3200" noProof="1">
                <a:solidFill>
                  <a:srgbClr val="FBEEDC"/>
                </a:solidFill>
              </a:rPr>
              <a:t> lat: 42.698, lng: 23.322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3200" noProof="1">
                <a:solidFill>
                  <a:srgbClr val="FBEEDC"/>
                </a:solidFill>
              </a:rPr>
              <a:t>;</a:t>
            </a:r>
            <a:endParaRPr lang="en-US" sz="3200" noProof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noProof="1">
                <a:solidFill>
                  <a:srgbClr val="FBEEDC"/>
                </a:solidFill>
              </a:rPr>
              <a:t>console.log(town);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// Object {…, location: Object}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237412" y="1676400"/>
            <a:ext cx="3429000" cy="1143000"/>
          </a:xfrm>
          <a:prstGeom prst="wedgeRoundRectCallout">
            <a:avLst>
              <a:gd name="adj1" fmla="val -66525"/>
              <a:gd name="adj2" fmla="val 561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Combine variables into object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93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with Functions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81036" y="1143000"/>
            <a:ext cx="10823576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 rect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 width</a:t>
            </a:r>
            <a:r>
              <a:rPr lang="en-US" sz="2800" noProof="1">
                <a:solidFill>
                  <a:srgbClr val="FBEEDC"/>
                </a:solidFill>
              </a:rPr>
              <a:t>: 10,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800" noProof="1">
                <a:solidFill>
                  <a:srgbClr val="FBEEDC"/>
                </a:solidFill>
              </a:rPr>
              <a:t>: 4,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grow</a:t>
            </a:r>
            <a:r>
              <a:rPr lang="en-US" sz="2800" noProof="1">
                <a:solidFill>
                  <a:srgbClr val="FBEEDC"/>
                </a:solidFill>
              </a:rPr>
              <a:t>: function(w, h) { 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.width += w;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.height += h;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2800" noProof="1">
                <a:solidFill>
                  <a:srgbClr val="FBEEDC"/>
                </a:solidFill>
              </a:rPr>
              <a:t>: function() { 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console.log(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800" noProof="1">
                <a:solidFill>
                  <a:srgbClr val="FBEEDC"/>
                </a:solidFill>
              </a:rPr>
              <a:t>[${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.width} x ${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.height}]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800" noProof="1">
                <a:solidFill>
                  <a:srgbClr val="FBEEDC"/>
                </a:solidFill>
              </a:rPr>
              <a:t>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rect.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grow</a:t>
            </a:r>
            <a:r>
              <a:rPr lang="en-US" sz="2800" noProof="1">
                <a:solidFill>
                  <a:srgbClr val="FBEEDC"/>
                </a:solidFill>
              </a:rPr>
              <a:t>(2, 3);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rect.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2800" noProof="1">
                <a:solidFill>
                  <a:srgbClr val="FBEEDC"/>
                </a:solidFill>
              </a:rPr>
              <a:t>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[12 x 7]</a:t>
            </a:r>
          </a:p>
        </p:txBody>
      </p:sp>
    </p:spTree>
    <p:extLst>
      <p:ext uri="{BB962C8B-B14F-4D97-AF65-F5344CB8AC3E}">
        <p14:creationId xmlns:p14="http://schemas.microsoft.com/office/powerpoint/2010/main" val="245563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Objects: </a:t>
            </a:r>
            <a:r>
              <a:rPr lang="en-US" noProof="1"/>
              <a:t>toString()</a:t>
            </a:r>
            <a:r>
              <a:rPr lang="en-US" dirty="0"/>
              <a:t> Function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81036" y="1234619"/>
            <a:ext cx="1082357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let rect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 width</a:t>
            </a:r>
            <a:r>
              <a:rPr lang="en-US" sz="3000" noProof="1">
                <a:solidFill>
                  <a:srgbClr val="FBEEDC"/>
                </a:solidFill>
              </a:rPr>
              <a:t>: 10,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3000" noProof="1">
                <a:solidFill>
                  <a:srgbClr val="FBEEDC"/>
                </a:solidFill>
              </a:rPr>
              <a:t>: 4,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3000" noProof="1">
                <a:solidFill>
                  <a:srgbClr val="FBEEDC"/>
                </a:solidFill>
              </a:rPr>
              <a:t>: function() { 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  return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rgbClr val="FBEEDC"/>
                </a:solidFill>
              </a:rPr>
              <a:t>`rect[${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3000" noProof="1">
                <a:solidFill>
                  <a:srgbClr val="FBEEDC"/>
                </a:solidFill>
              </a:rPr>
              <a:t>.width} x ${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3000" noProof="1">
                <a:solidFill>
                  <a:srgbClr val="FBEEDC"/>
                </a:solidFill>
              </a:rPr>
              <a:t>.height}]`;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3000" noProof="1">
                <a:solidFill>
                  <a:srgbClr val="FBEEDC"/>
                </a:solidFill>
              </a:rPr>
              <a:t>;</a:t>
            </a:r>
          </a:p>
          <a:p>
            <a:pPr>
              <a:spcBef>
                <a:spcPts val="1200"/>
              </a:spcBef>
            </a:pPr>
            <a:r>
              <a:rPr lang="en-US" sz="3000" noProof="1">
                <a:solidFill>
                  <a:srgbClr val="FBEEDC"/>
                </a:solidFill>
              </a:rPr>
              <a:t>console.log(rect);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//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Object {width: 10, height: 4}</a:t>
            </a:r>
            <a:endParaRPr lang="en-US" sz="3000" noProof="1">
              <a:solidFill>
                <a:srgbClr val="FBEEDC"/>
              </a:solidFill>
              <a:latin typeface="+mn-lt"/>
            </a:endParaRPr>
          </a:p>
          <a:p>
            <a:pPr>
              <a:spcBef>
                <a:spcPts val="1200"/>
              </a:spcBef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This will invoke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toString()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to convert the object to String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console.log('' + rect);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rect[12 x 7]</a:t>
            </a:r>
            <a:endParaRPr lang="en-US" sz="3000" noProof="1">
              <a:solidFill>
                <a:srgbClr val="FBEED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645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12" y="1151121"/>
            <a:ext cx="12039600" cy="5570355"/>
          </a:xfrm>
        </p:spPr>
        <p:txBody>
          <a:bodyPr/>
          <a:lstStyle/>
          <a:p>
            <a:r>
              <a:rPr lang="en-US" dirty="0"/>
              <a:t>You are given a set of rectangles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 x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dirty="0"/>
              <a:t>) </a:t>
            </a:r>
            <a:r>
              <a:rPr lang="en-US" dirty="0" smtClean="0"/>
              <a:t>as nested arrays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</a:t>
            </a:r>
            <a:r>
              <a:rPr lang="en-US" dirty="0"/>
              <a:t> </a:t>
            </a:r>
            <a:r>
              <a:rPr lang="en-US" dirty="0" smtClean="0"/>
              <a:t>them </a:t>
            </a:r>
            <a:r>
              <a:rPr lang="en-US" dirty="0"/>
              <a:t>by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area</a:t>
            </a:r>
            <a:r>
              <a:rPr lang="en-US" dirty="0"/>
              <a:t>, then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 </a:t>
            </a:r>
            <a:r>
              <a:rPr lang="en-US" dirty="0" smtClean="0"/>
              <a:t>(descending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Order Rectangles by Size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09638" y="2904990"/>
            <a:ext cx="1036637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/>
            <a:r>
              <a:rPr lang="en-US" noProof="1" smtClean="0"/>
              <a:t>[3, 4], [5, 3], </a:t>
            </a:r>
            <a:r>
              <a:rPr lang="en-US" noProof="1"/>
              <a:t>[</a:t>
            </a:r>
            <a:r>
              <a:rPr lang="en-US" noProof="1" smtClean="0"/>
              <a:t>3, 4], </a:t>
            </a:r>
            <a:r>
              <a:rPr lang="en-US" noProof="1"/>
              <a:t>[</a:t>
            </a:r>
            <a:r>
              <a:rPr lang="en-US" noProof="1" smtClean="0"/>
              <a:t>3, 5], </a:t>
            </a:r>
            <a:r>
              <a:rPr lang="en-US" noProof="1"/>
              <a:t>[</a:t>
            </a:r>
            <a:r>
              <a:rPr lang="en-US" noProof="1" smtClean="0"/>
              <a:t>12, 1]</a:t>
            </a:r>
            <a:endParaRPr lang="en-US" noProof="1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09638" y="4277380"/>
            <a:ext cx="1036637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[</a:t>
            </a:r>
            <a:r>
              <a:rPr lang="en-US" noProof="1" smtClean="0"/>
              <a:t>5, 3], [3, 5], [12, 1], [3, 4], [3, 4]</a:t>
            </a:r>
            <a:endParaRPr lang="en-US" noProof="1"/>
          </a:p>
        </p:txBody>
      </p:sp>
      <p:sp>
        <p:nvSpPr>
          <p:cNvPr id="7" name="Arrow: Down 6"/>
          <p:cNvSpPr/>
          <p:nvPr/>
        </p:nvSpPr>
        <p:spPr>
          <a:xfrm>
            <a:off x="5920580" y="3654972"/>
            <a:ext cx="344488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09638" y="5505913"/>
            <a:ext cx="480377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[</a:t>
            </a:r>
            <a:r>
              <a:rPr lang="en-US" noProof="1" smtClean="0"/>
              <a:t>2, 2.5], </a:t>
            </a:r>
            <a:r>
              <a:rPr lang="en-US" noProof="1"/>
              <a:t>[</a:t>
            </a:r>
            <a:r>
              <a:rPr lang="en-US" noProof="1" smtClean="0"/>
              <a:t>2.5, 2]</a:t>
            </a:r>
            <a:endParaRPr lang="en-US" noProof="1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6452436" y="5505913"/>
            <a:ext cx="480377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[</a:t>
            </a:r>
            <a:r>
              <a:rPr lang="en-US" noProof="1" smtClean="0"/>
              <a:t>2.5, 2], </a:t>
            </a:r>
            <a:r>
              <a:rPr lang="en-US" noProof="1"/>
              <a:t>[</a:t>
            </a:r>
            <a:r>
              <a:rPr lang="en-US" noProof="1" smtClean="0"/>
              <a:t>2, 2.5]</a:t>
            </a:r>
            <a:endParaRPr lang="en-US" noProof="1"/>
          </a:p>
        </p:txBody>
      </p:sp>
      <p:sp>
        <p:nvSpPr>
          <p:cNvPr id="10" name="Arrow: Right 9"/>
          <p:cNvSpPr/>
          <p:nvPr/>
        </p:nvSpPr>
        <p:spPr>
          <a:xfrm>
            <a:off x="5924916" y="5636717"/>
            <a:ext cx="381000" cy="323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82060091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1552</TotalTime>
  <Words>2474</Words>
  <Application>Microsoft Office PowerPoint</Application>
  <PresentationFormat>Custom</PresentationFormat>
  <Paragraphs>540</Paragraphs>
  <Slides>44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SoftUni 16x9</vt:lpstr>
      <vt:lpstr>Object Composition</vt:lpstr>
      <vt:lpstr>Table of Contents</vt:lpstr>
      <vt:lpstr>Have a Question?</vt:lpstr>
      <vt:lpstr>Object Composition in JS</vt:lpstr>
      <vt:lpstr>What is Object Composition?</vt:lpstr>
      <vt:lpstr>Composing Objects</vt:lpstr>
      <vt:lpstr>Combining Data with Functions</vt:lpstr>
      <vt:lpstr>Printing Objects: toString() Function</vt:lpstr>
      <vt:lpstr>Problem: Order Rectangles by Size</vt:lpstr>
      <vt:lpstr>Solution: Order Rectangles by Size</vt:lpstr>
      <vt:lpstr>Solution: Order Rectangles by Size (2)</vt:lpstr>
      <vt:lpstr>Closures</vt:lpstr>
      <vt:lpstr>What is Closure?</vt:lpstr>
      <vt:lpstr>Closures – Shorter Syntax with IIFE</vt:lpstr>
      <vt:lpstr>Problem: Fibonacci with Closures</vt:lpstr>
      <vt:lpstr>Solution: Fibonacci with Closures</vt:lpstr>
      <vt:lpstr>Module and Revealing Module Patterns</vt:lpstr>
      <vt:lpstr>"Module" Pattern (with Object Literal)</vt:lpstr>
      <vt:lpstr>"Module" Pattern (with Closure)</vt:lpstr>
      <vt:lpstr>"Revealing Module" Pattern (with Closure)</vt:lpstr>
      <vt:lpstr>Problem: List Processor</vt:lpstr>
      <vt:lpstr>Solution: List Processor</vt:lpstr>
      <vt:lpstr>Solution: List Processor (2)</vt:lpstr>
      <vt:lpstr>Object Inheritance</vt:lpstr>
      <vt:lpstr>Object Inheritance in JS</vt:lpstr>
      <vt:lpstr>Object Inheritance in JS (2)</vt:lpstr>
      <vt:lpstr>Prototype Chain</vt:lpstr>
      <vt:lpstr>Prototype Chain</vt:lpstr>
      <vt:lpstr>Problem: Cars</vt:lpstr>
      <vt:lpstr>Solution: Cars</vt:lpstr>
      <vt:lpstr>Solution: Cars (2)</vt:lpstr>
      <vt:lpstr>Objects Interacting with DOM</vt:lpstr>
      <vt:lpstr>Problem: Sum / Subtract Numbers</vt:lpstr>
      <vt:lpstr>Problem: Sum / Subtract Numbers (2)</vt:lpstr>
      <vt:lpstr>Problem: Sum / Subtract Numbers (3)</vt:lpstr>
      <vt:lpstr>Solution: Sum / Subtract Numbers</vt:lpstr>
      <vt:lpstr>Solution: Sum / Subtract Numbers (2)</vt:lpstr>
      <vt:lpstr>Another Solution: Sum / Subtract Numbers</vt:lpstr>
      <vt:lpstr>Another Solution: Sum / Subtract Numbers (2)</vt:lpstr>
      <vt:lpstr>Practice: Object Composition</vt:lpstr>
      <vt:lpstr>Summary</vt:lpstr>
      <vt:lpstr>Object Composition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Composition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Innos</cp:lastModifiedBy>
  <cp:revision>128</cp:revision>
  <dcterms:created xsi:type="dcterms:W3CDTF">2014-01-02T17:00:34Z</dcterms:created>
  <dcterms:modified xsi:type="dcterms:W3CDTF">2016-10-24T21:36:02Z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